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5.jpeg" ContentType="image/jpeg"/>
  <Override PartName="/ppt/media/image8.png" ContentType="image/png"/>
  <Override PartName="/ppt/media/image2.jpeg" ContentType="image/jpeg"/>
  <Override PartName="/ppt/media/image7.png" ContentType="image/png"/>
  <Override PartName="/ppt/media/image3.jpeg" ContentType="image/jpeg"/>
  <Override PartName="/ppt/media/image11.png" ContentType="image/png"/>
  <Override PartName="/ppt/media/image6.png" ContentType="image/png"/>
  <Override PartName="/ppt/media/image5.png" ContentType="image/png"/>
  <Override PartName="/ppt/media/image10.png" ContentType="image/png"/>
  <Override PartName="/ppt/media/image17.jpeg" ContentType="image/jpeg"/>
  <Override PartName="/ppt/media/image4.jpeg" ContentType="image/jpeg"/>
  <Override PartName="/ppt/media/image9.png" ContentType="image/png"/>
  <Override PartName="/ppt/media/image13.jpeg" ContentType="image/jpeg"/>
  <Override PartName="/ppt/media/image14.png" ContentType="image/png"/>
  <Override PartName="/ppt/media/image12.jpeg" ContentType="image/jpeg"/>
  <Override PartName="/ppt/media/image15.png" ContentType="image/png"/>
  <Override PartName="/ppt/media/image16.jpeg" ContentType="image/jpeg"/>
  <Override PartName="/ppt/media/image22.png" ContentType="image/png"/>
  <Override PartName="/ppt/media/image18.jpeg" ContentType="image/jpeg"/>
  <Override PartName="/ppt/media/image20.png" ContentType="image/png"/>
  <Override PartName="/ppt/media/image19.png" ContentType="image/png"/>
  <Override PartName="/ppt/media/image21.jpeg" ContentType="image/jpeg"/>
  <Override PartName="/ppt/media/image23.png" ContentType="image/png"/>
  <Override PartName="/ppt/media/image24.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F637DC5-E561-45B9-A9C1-42EA56BF67D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435E559-42FA-4EAC-9293-37BFBD98912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6776B82-2EE2-4657-8478-7D118B7F71B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6A6446D-7769-44DB-827A-A9650A42678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8CB72B2-8EB0-49A7-9DF7-DA8B98CE189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7C74590-12C5-4DD5-8D24-A2FBE7E4E8A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8B134C1C-8231-4FAF-89FF-4CE44A75C2E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8625700-290F-4E1C-A503-4D02D4C445B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FE2D016-7BD8-453F-8C31-87E3EAF239A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4B4933C-1A78-407E-96EC-2C800E7B7BC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EC66081-365F-4E7F-BDA3-2E41CF25106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60650DA-CEB3-4674-8D4A-DFA2EBFEA2E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F8C3E6B-8F98-43F7-BD4E-96BB2706F7E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3391611-337B-4A6A-B688-1EE17F60672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CA056FA-8EDA-4378-A88A-44D8446271F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95BBA42-9CC4-45A3-BAA1-E3EBD86DB816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8DA1FB7-8236-4390-91A1-7FB0045236D6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76C88E1-5551-42DB-B4CD-3250D4C8A15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0D799E6-EF90-42C6-B5E6-A540C7BB5B2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54B74D9-87C7-415B-A142-0BD9C5B7246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B6F6E02-9A13-445E-BF8D-8A5169840DE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1EAD3AC-6FC2-40F8-802A-1B498193518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9BD91CE-3C0A-43B5-9F4D-1EAC4225CD2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F401B8E-4082-45A1-ACBD-C9FD288EE19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hyperlink" Target="https://es.linkedin.com/company/escuela-andaluza-de-salud-p&#250;blica" TargetMode="External"/><Relationship Id="rId7" Type="http://schemas.openxmlformats.org/officeDocument/2006/relationships/image" Target="../media/image5.png"/><Relationship Id="rId8" Type="http://schemas.openxmlformats.org/officeDocument/2006/relationships/hyperlink" Target="https://www.facebook.com/EscuelaAndaluzaSP/" TargetMode="External"/><Relationship Id="rId9" Type="http://schemas.openxmlformats.org/officeDocument/2006/relationships/image" Target="../media/image6.png"/><Relationship Id="rId10" Type="http://schemas.openxmlformats.org/officeDocument/2006/relationships/hyperlink" Target="https://www.instagram.com/easpsalud/" TargetMode="External"/><Relationship Id="rId11" Type="http://schemas.openxmlformats.org/officeDocument/2006/relationships/image" Target="../media/image7.png"/><Relationship Id="rId12" Type="http://schemas.openxmlformats.org/officeDocument/2006/relationships/hyperlink" Target="http://www.easp.es/suscribete/" TargetMode="External"/><Relationship Id="rId13" Type="http://schemas.openxmlformats.org/officeDocument/2006/relationships/image" Target="../media/image8.png"/><Relationship Id="rId14" Type="http://schemas.openxmlformats.org/officeDocument/2006/relationships/hyperlink" Target="https://twitter.com/EASPsalud" TargetMode="External"/><Relationship Id="rId15" Type="http://schemas.openxmlformats.org/officeDocument/2006/relationships/image" Target="../media/image9.png"/><Relationship Id="rId16" Type="http://schemas.openxmlformats.org/officeDocument/2006/relationships/hyperlink" Target="https://www.youtube.com/user/EASPsalud" TargetMode="External"/><Relationship Id="rId17" Type="http://schemas.openxmlformats.org/officeDocument/2006/relationships/image" Target="../media/image10.png"/><Relationship Id="rId18" Type="http://schemas.openxmlformats.org/officeDocument/2006/relationships/slideLayout" Target="../slideLayouts/slideLayout1.xml"/><Relationship Id="rId19" Type="http://schemas.openxmlformats.org/officeDocument/2006/relationships/slideLayout" Target="../slideLayouts/slideLayout2.xml"/><Relationship Id="rId20" Type="http://schemas.openxmlformats.org/officeDocument/2006/relationships/slideLayout" Target="../slideLayouts/slideLayout3.xml"/><Relationship Id="rId21" Type="http://schemas.openxmlformats.org/officeDocument/2006/relationships/slideLayout" Target="../slideLayouts/slideLayout4.xml"/><Relationship Id="rId22" Type="http://schemas.openxmlformats.org/officeDocument/2006/relationships/slideLayout" Target="../slideLayouts/slideLayout5.xml"/><Relationship Id="rId23" Type="http://schemas.openxmlformats.org/officeDocument/2006/relationships/slideLayout" Target="../slideLayouts/slideLayout6.xml"/><Relationship Id="rId24" Type="http://schemas.openxmlformats.org/officeDocument/2006/relationships/slideLayout" Target="../slideLayouts/slideLayout7.xml"/><Relationship Id="rId25" Type="http://schemas.openxmlformats.org/officeDocument/2006/relationships/slideLayout" Target="../slideLayouts/slideLayout8.xml"/><Relationship Id="rId26" Type="http://schemas.openxmlformats.org/officeDocument/2006/relationships/slideLayout" Target="../slideLayouts/slideLayout9.xml"/><Relationship Id="rId27" Type="http://schemas.openxmlformats.org/officeDocument/2006/relationships/slideLayout" Target="../slideLayouts/slideLayout10.xml"/><Relationship Id="rId28" Type="http://schemas.openxmlformats.org/officeDocument/2006/relationships/slideLayout" Target="../slideLayouts/slideLayout11.xml"/><Relationship Id="rId29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agen 9" descr=""/>
          <p:cNvPicPr/>
          <p:nvPr/>
        </p:nvPicPr>
        <p:blipFill>
          <a:blip r:embed="rId2"/>
          <a:stretch/>
        </p:blipFill>
        <p:spPr>
          <a:xfrm>
            <a:off x="6120" y="3600"/>
            <a:ext cx="12175200" cy="6846120"/>
          </a:xfrm>
          <a:prstGeom prst="rect">
            <a:avLst/>
          </a:prstGeom>
          <a:ln w="0">
            <a:noFill/>
          </a:ln>
        </p:spPr>
      </p:pic>
      <p:sp>
        <p:nvSpPr>
          <p:cNvPr id="1" name="Rectángulo 8"/>
          <p:cNvSpPr/>
          <p:nvPr/>
        </p:nvSpPr>
        <p:spPr>
          <a:xfrm>
            <a:off x="838080" y="196920"/>
            <a:ext cx="4996080" cy="852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ts val="2001"/>
              </a:lnSpc>
            </a:pPr>
            <a:r>
              <a:rPr b="1" lang="es-ES" sz="1400" spc="-1" strike="noStrike">
                <a:solidFill>
                  <a:srgbClr val="0e5966"/>
                </a:solidFill>
                <a:latin typeface="Teko Medium"/>
                <a:ea typeface="DejaVu Sans Mono"/>
              </a:rPr>
              <a:t>VI  JORNADAS DE PREVENCIÓN DE RIESGOS LABORALES DEL SAS</a:t>
            </a:r>
            <a:endParaRPr b="0" lang="es-ES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ts val="2001"/>
              </a:lnSpc>
            </a:pPr>
            <a:r>
              <a:rPr b="0" lang="es-ES" sz="1800" spc="-1" strike="noStrike">
                <a:solidFill>
                  <a:srgbClr val="0e5966"/>
                </a:solidFill>
                <a:latin typeface="Teko Medium"/>
                <a:ea typeface="DejaVu Sans Mono"/>
              </a:rPr>
              <a:t> </a:t>
            </a:r>
            <a:r>
              <a:rPr b="1" lang="es-ES" sz="1200" spc="-1" strike="noStrike">
                <a:solidFill>
                  <a:srgbClr val="46a6b6"/>
                </a:solidFill>
                <a:latin typeface="Calibri"/>
                <a:ea typeface="NSimSun"/>
              </a:rPr>
              <a:t>AVANZANDO EN PREVENCIÓN, CRECIENDO EN SALUD</a:t>
            </a:r>
            <a:endParaRPr b="0" lang="es-ES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Imagen 20" descr=""/>
          <p:cNvPicPr/>
          <p:nvPr/>
        </p:nvPicPr>
        <p:blipFill>
          <a:blip r:embed="rId3"/>
          <a:stretch/>
        </p:blipFill>
        <p:spPr>
          <a:xfrm>
            <a:off x="0" y="0"/>
            <a:ext cx="12187800" cy="6853680"/>
          </a:xfrm>
          <a:prstGeom prst="rect">
            <a:avLst/>
          </a:prstGeom>
          <a:ln w="0">
            <a:noFill/>
          </a:ln>
        </p:spPr>
      </p:pic>
      <p:pic>
        <p:nvPicPr>
          <p:cNvPr id="3" name="Imagen 10" descr=""/>
          <p:cNvPicPr/>
          <p:nvPr/>
        </p:nvPicPr>
        <p:blipFill>
          <a:blip r:embed="rId4"/>
          <a:stretch/>
        </p:blipFill>
        <p:spPr>
          <a:xfrm>
            <a:off x="7873200" y="5388120"/>
            <a:ext cx="2015280" cy="1365120"/>
          </a:xfrm>
          <a:prstGeom prst="rect">
            <a:avLst/>
          </a:prstGeom>
          <a:ln w="0">
            <a:noFill/>
          </a:ln>
        </p:spPr>
      </p:pic>
      <p:pic>
        <p:nvPicPr>
          <p:cNvPr id="4" name="Imagen 11" descr=""/>
          <p:cNvPicPr/>
          <p:nvPr/>
        </p:nvPicPr>
        <p:blipFill>
          <a:blip r:embed="rId5"/>
          <a:stretch/>
        </p:blipFill>
        <p:spPr>
          <a:xfrm>
            <a:off x="10028520" y="5280120"/>
            <a:ext cx="1884240" cy="1581120"/>
          </a:xfrm>
          <a:prstGeom prst="rect">
            <a:avLst/>
          </a:prstGeom>
          <a:ln w="0">
            <a:noFill/>
          </a:ln>
        </p:spPr>
      </p:pic>
      <p:grpSp>
        <p:nvGrpSpPr>
          <p:cNvPr id="5" name="Grupo 12"/>
          <p:cNvGrpSpPr/>
          <p:nvPr/>
        </p:nvGrpSpPr>
        <p:grpSpPr>
          <a:xfrm>
            <a:off x="2026080" y="824040"/>
            <a:ext cx="1325520" cy="211680"/>
            <a:chOff x="2026080" y="824040"/>
            <a:chExt cx="1325520" cy="211680"/>
          </a:xfrm>
        </p:grpSpPr>
        <p:pic>
          <p:nvPicPr>
            <p:cNvPr id="6" name="Imagen 13" descr="">
              <a:hlinkClick r:id="rId6"/>
            </p:cNvPr>
            <p:cNvPicPr/>
            <p:nvPr/>
          </p:nvPicPr>
          <p:blipFill>
            <a:blip r:embed="rId7"/>
            <a:stretch/>
          </p:blipFill>
          <p:spPr>
            <a:xfrm>
              <a:off x="3194280" y="846360"/>
              <a:ext cx="157320" cy="1573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7" name="Imagen 14" descr="">
              <a:hlinkClick r:id="rId8"/>
            </p:cNvPr>
            <p:cNvPicPr/>
            <p:nvPr/>
          </p:nvPicPr>
          <p:blipFill>
            <a:blip r:embed="rId9"/>
            <a:stretch/>
          </p:blipFill>
          <p:spPr>
            <a:xfrm>
              <a:off x="2026080" y="846360"/>
              <a:ext cx="175680" cy="175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8" name="Imagen 15" descr="">
              <a:hlinkClick r:id="rId10"/>
            </p:cNvPr>
            <p:cNvPicPr/>
            <p:nvPr/>
          </p:nvPicPr>
          <p:blipFill>
            <a:blip r:embed="rId11"/>
            <a:stretch/>
          </p:blipFill>
          <p:spPr>
            <a:xfrm>
              <a:off x="2245680" y="846360"/>
              <a:ext cx="182880" cy="1828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9" name="Imagen 16" descr="">
              <a:hlinkClick r:id="rId12"/>
            </p:cNvPr>
            <p:cNvPicPr/>
            <p:nvPr/>
          </p:nvPicPr>
          <p:blipFill>
            <a:blip r:embed="rId13"/>
            <a:stretch/>
          </p:blipFill>
          <p:spPr>
            <a:xfrm>
              <a:off x="2687760" y="824040"/>
              <a:ext cx="211680" cy="211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" name="Imagen 17" descr="">
              <a:hlinkClick r:id="rId14"/>
            </p:cNvPr>
            <p:cNvPicPr/>
            <p:nvPr/>
          </p:nvPicPr>
          <p:blipFill>
            <a:blip r:embed="rId15"/>
            <a:stretch/>
          </p:blipFill>
          <p:spPr>
            <a:xfrm>
              <a:off x="2939400" y="846360"/>
              <a:ext cx="175680" cy="175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" name="Imagen 18" descr="">
              <a:hlinkClick r:id="rId16"/>
            </p:cNvPr>
            <p:cNvPicPr/>
            <p:nvPr/>
          </p:nvPicPr>
          <p:blipFill>
            <a:blip r:embed="rId17"/>
            <a:stretch/>
          </p:blipFill>
          <p:spPr>
            <a:xfrm>
              <a:off x="2477880" y="846360"/>
              <a:ext cx="164880" cy="1648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2" name="CuadroTexto 19"/>
          <p:cNvSpPr/>
          <p:nvPr/>
        </p:nvSpPr>
        <p:spPr>
          <a:xfrm>
            <a:off x="1326960" y="445680"/>
            <a:ext cx="27262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s-ES" sz="1800" spc="-1" strike="noStrike">
                <a:solidFill>
                  <a:srgbClr val="46a6b6"/>
                </a:solidFill>
                <a:latin typeface="Poppins Medium"/>
                <a:ea typeface="DejaVu Sans"/>
              </a:rPr>
              <a:t>#PrevenciónRiesgosSAS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1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0480" cy="36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s-E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Times New Roman"/>
              </a:rPr>
              <a:t>&lt;pie de página&gt;</a:t>
            </a:r>
            <a:endParaRPr b="0" lang="es-E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38880" cy="36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s-E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FC900D6-A8E9-48F1-83B2-B538F9451DFD}" type="slidenum">
              <a:rPr b="0" lang="es-ES" sz="1200" spc="-1" strike="noStrike">
                <a:solidFill>
                  <a:srgbClr val="8b8b8b"/>
                </a:solidFill>
                <a:latin typeface="Calibri"/>
              </a:rPr>
              <a:t>&lt;número&gt;</a:t>
            </a:fld>
            <a:endParaRPr b="0" lang="es-E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38880" cy="36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es-E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s-ES" sz="1400" spc="-1" strike="noStrike">
                <a:solidFill>
                  <a:srgbClr val="000000"/>
                </a:solidFill>
                <a:latin typeface="Times New Roman"/>
              </a:rPr>
              <a:t>&lt;fecha/hora&gt;</a:t>
            </a:r>
            <a:endParaRPr b="0" lang="es-E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s-ES" sz="4400" spc="-1" strike="noStrike">
                <a:solidFill>
                  <a:srgbClr val="000000"/>
                </a:solidFill>
                <a:latin typeface="Arial"/>
              </a:rPr>
              <a:t>Pulse para editar el formato del texto de título</a:t>
            </a: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3200" spc="-1" strike="noStrike">
                <a:solidFill>
                  <a:srgbClr val="000000"/>
                </a:solidFill>
                <a:latin typeface="Arial"/>
              </a:rPr>
              <a:t>Pulse para editar el formato de texto del esquema</a:t>
            </a: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800" spc="-1" strike="noStrike">
                <a:solidFill>
                  <a:srgbClr val="000000"/>
                </a:solidFill>
                <a:latin typeface="Arial"/>
              </a:rPr>
              <a:t>Segundo nivel del esquema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solidFill>
                  <a:srgbClr val="000000"/>
                </a:solidFill>
                <a:latin typeface="Arial"/>
              </a:rPr>
              <a:t>Tercer nivel del esquema</a:t>
            </a:r>
            <a:endParaRPr b="0" lang="es-E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Cuarto nivel del esquema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Quinto nivel del esquema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Sexto nivel del esquema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Séptimo nivel del esquema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18"/>
    <p:sldLayoutId id="2147483650" r:id="rId19"/>
    <p:sldLayoutId id="2147483651" r:id="rId20"/>
    <p:sldLayoutId id="2147483652" r:id="rId21"/>
    <p:sldLayoutId id="2147483653" r:id="rId22"/>
    <p:sldLayoutId id="2147483654" r:id="rId23"/>
    <p:sldLayoutId id="2147483655" r:id="rId24"/>
    <p:sldLayoutId id="2147483656" r:id="rId25"/>
    <p:sldLayoutId id="2147483657" r:id="rId26"/>
    <p:sldLayoutId id="2147483658" r:id="rId27"/>
    <p:sldLayoutId id="2147483659" r:id="rId28"/>
    <p:sldLayoutId id="2147483660" r:id="rId29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Imagen 9" descr=""/>
          <p:cNvPicPr/>
          <p:nvPr/>
        </p:nvPicPr>
        <p:blipFill>
          <a:blip r:embed="rId2"/>
          <a:stretch/>
        </p:blipFill>
        <p:spPr>
          <a:xfrm>
            <a:off x="6120" y="3600"/>
            <a:ext cx="12175200" cy="6846120"/>
          </a:xfrm>
          <a:prstGeom prst="rect">
            <a:avLst/>
          </a:prstGeom>
          <a:ln w="0">
            <a:noFill/>
          </a:ln>
        </p:spPr>
      </p:pic>
      <p:sp>
        <p:nvSpPr>
          <p:cNvPr id="55" name="Rectángulo 8"/>
          <p:cNvSpPr/>
          <p:nvPr/>
        </p:nvSpPr>
        <p:spPr>
          <a:xfrm>
            <a:off x="838080" y="196920"/>
            <a:ext cx="4996080" cy="852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ts val="2001"/>
              </a:lnSpc>
            </a:pPr>
            <a:r>
              <a:rPr b="1" lang="es-ES" sz="1400" spc="-1" strike="noStrike">
                <a:solidFill>
                  <a:srgbClr val="0e5966"/>
                </a:solidFill>
                <a:latin typeface="Teko Medium"/>
                <a:ea typeface="DejaVu Sans Mono"/>
              </a:rPr>
              <a:t>VI  JORNADAS DE PREVENCIÓN DE RIESGOS LABORALES DEL SAS</a:t>
            </a:r>
            <a:endParaRPr b="0" lang="es-ES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ts val="2001"/>
              </a:lnSpc>
            </a:pPr>
            <a:r>
              <a:rPr b="0" lang="es-ES" sz="1800" spc="-1" strike="noStrike">
                <a:solidFill>
                  <a:srgbClr val="0e5966"/>
                </a:solidFill>
                <a:latin typeface="Teko Medium"/>
                <a:ea typeface="DejaVu Sans Mono"/>
              </a:rPr>
              <a:t> </a:t>
            </a:r>
            <a:r>
              <a:rPr b="1" lang="es-ES" sz="1200" spc="-1" strike="noStrike">
                <a:solidFill>
                  <a:srgbClr val="46a6b6"/>
                </a:solidFill>
                <a:latin typeface="Calibri"/>
                <a:ea typeface="NSimSun"/>
              </a:rPr>
              <a:t>AVANZANDO EN PREVENCIÓN, CRECIENDO EN SALUD</a:t>
            </a:r>
            <a:endParaRPr b="0" lang="es-E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0480" cy="36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s-E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Times New Roman"/>
              </a:rPr>
              <a:t>&lt;pie de página&gt;</a:t>
            </a:r>
            <a:endParaRPr b="0" lang="es-E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38880" cy="36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s-E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7E81A9A-543C-4418-9B88-E40F4D2341D7}" type="slidenum">
              <a:rPr b="0" lang="es-ES" sz="1200" spc="-1" strike="noStrike">
                <a:solidFill>
                  <a:srgbClr val="8b8b8b"/>
                </a:solidFill>
                <a:latin typeface="Calibri"/>
              </a:rPr>
              <a:t>&lt;número&gt;</a:t>
            </a:fld>
            <a:endParaRPr b="0" lang="es-E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38880" cy="36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es-E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s-ES" sz="1400" spc="-1" strike="noStrike">
                <a:solidFill>
                  <a:srgbClr val="000000"/>
                </a:solidFill>
                <a:latin typeface="Times New Roman"/>
              </a:rPr>
              <a:t>&lt;fecha/hora&gt;</a:t>
            </a:r>
            <a:endParaRPr b="0" lang="es-E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s-ES" sz="4400" spc="-1" strike="noStrike">
                <a:solidFill>
                  <a:srgbClr val="000000"/>
                </a:solidFill>
                <a:latin typeface="Arial"/>
              </a:rPr>
              <a:t>Pulse para editar el formato del texto de título</a:t>
            </a: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3200" spc="-1" strike="noStrike">
                <a:solidFill>
                  <a:srgbClr val="000000"/>
                </a:solidFill>
                <a:latin typeface="Arial"/>
              </a:rPr>
              <a:t>Pulse para editar el formato de texto del esquema</a:t>
            </a: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800" spc="-1" strike="noStrike">
                <a:solidFill>
                  <a:srgbClr val="000000"/>
                </a:solidFill>
                <a:latin typeface="Arial"/>
              </a:rPr>
              <a:t>Segundo nivel del esquema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400" spc="-1" strike="noStrike">
                <a:solidFill>
                  <a:srgbClr val="000000"/>
                </a:solidFill>
                <a:latin typeface="Arial"/>
              </a:rPr>
              <a:t>Tercer nivel del esquema</a:t>
            </a:r>
            <a:endParaRPr b="0" lang="es-E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Cuarto nivel del esquema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Quinto nivel del esquema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Sexto nivel del esquema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Arial"/>
              </a:rPr>
              <a:t>Séptimo nivel del esquema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jpeg"/><Relationship Id="rId5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jpe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1080000" y="3600000"/>
            <a:ext cx="6656040" cy="1795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es-ES" sz="4400" spc="-1" strike="noStrike">
                <a:solidFill>
                  <a:srgbClr val="000000"/>
                </a:solidFill>
                <a:latin typeface="Calibri"/>
              </a:rPr>
              <a:t>MEDICIONES HIGIÉNICAS: EXPOSICIÓN A RADIACIONES NO IONIZANTES</a:t>
            </a:r>
            <a:endParaRPr b="0" lang="es-E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Subtítulo 2"/>
          <p:cNvSpPr/>
          <p:nvPr/>
        </p:nvSpPr>
        <p:spPr>
          <a:xfrm>
            <a:off x="1082520" y="5592600"/>
            <a:ext cx="6946920" cy="165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M.ª José López Gómez, Patricia Avellaneda Codina,  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  <a:ea typeface="Tahoma"/>
              </a:rPr>
              <a:t>M.ª José Molina Garrido, Casilda Gómez León, 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  <a:ea typeface="Tahoma"/>
              </a:rPr>
              <a:t>José Teodoro Parra Castaño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400000" y="114840"/>
            <a:ext cx="5589360" cy="781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br>
              <a:rPr sz="1800"/>
            </a:br>
            <a:br>
              <a:rPr sz="1800"/>
            </a:br>
            <a:r>
              <a:rPr b="1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</a:rPr>
              <a:t>OBJETO DE LA MEDICIÓN</a:t>
            </a:r>
            <a:endParaRPr b="0" lang="es-E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900000" y="1260000"/>
            <a:ext cx="9896040" cy="4676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Marco Normativo,</a:t>
            </a: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art 6 RD 299/2016</a:t>
            </a: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. Evaluación de Riesgos.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s-ES" sz="2800" spc="-1" strike="noStrike">
                <a:solidFill>
                  <a:srgbClr val="000000"/>
                </a:solidFill>
                <a:latin typeface="Calibri"/>
              </a:rPr>
              <a:t>Plan de Acción</a:t>
            </a: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                          Medidas técnicas y Organizativas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                                                 </a:t>
            </a: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Planificación de Actividad Preventiva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s-ES" sz="2800" spc="-1" strike="noStrike">
                <a:solidFill>
                  <a:srgbClr val="000000"/>
                </a:solidFill>
                <a:latin typeface="Calibri"/>
              </a:rPr>
              <a:t>No</a:t>
            </a: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 será necesario cuando no se superen los Niveles de Acción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1" name=""/>
          <p:cNvCxnSpPr>
            <a:stCxn id="100" idx="-1"/>
            <a:endCxn id="100" idx="-1"/>
          </p:cNvCxnSpPr>
          <p:nvPr/>
        </p:nvCxnSpPr>
        <p:spPr>
          <a:xfrm rot="16200000">
            <a:off x="10796040" y="3597840"/>
            <a:ext cx="360" cy="360"/>
          </a:xfrm>
          <a:prstGeom prst="bentConnector2">
            <a:avLst/>
          </a:prstGeom>
          <a:ln w="0">
            <a:solidFill>
              <a:srgbClr val="3465a4"/>
            </a:solidFill>
            <a:tailEnd len="med" type="triangle" w="med"/>
          </a:ln>
        </p:spPr>
      </p:cxnSp>
      <p:cxnSp>
        <p:nvCxnSpPr>
          <p:cNvPr id="102" name=""/>
          <p:cNvCxnSpPr>
            <a:stCxn id="100" idx="-1"/>
            <a:endCxn id="100" idx="-1"/>
          </p:cNvCxnSpPr>
          <p:nvPr/>
        </p:nvCxnSpPr>
        <p:spPr>
          <a:xfrm rot="16200000">
            <a:off x="10796040" y="3597840"/>
            <a:ext cx="360" cy="360"/>
          </a:xfrm>
          <a:prstGeom prst="bentConnector2">
            <a:avLst/>
          </a:prstGeom>
          <a:ln w="0">
            <a:solidFill>
              <a:srgbClr val="3465a4"/>
            </a:solidFill>
            <a:tailEnd len="med" type="triangle" w="med"/>
          </a:ln>
        </p:spPr>
      </p:cxnSp>
      <p:cxnSp>
        <p:nvCxnSpPr>
          <p:cNvPr id="103" name=""/>
          <p:cNvCxnSpPr>
            <a:stCxn id="100" idx="-1"/>
            <a:endCxn id="100" idx="-1"/>
          </p:cNvCxnSpPr>
          <p:nvPr/>
        </p:nvCxnSpPr>
        <p:spPr>
          <a:xfrm rot="16200000">
            <a:off x="10796040" y="3597840"/>
            <a:ext cx="360" cy="360"/>
          </a:xfrm>
          <a:prstGeom prst="bentConnector2">
            <a:avLst/>
          </a:prstGeom>
          <a:ln w="0">
            <a:solidFill>
              <a:srgbClr val="3465a4"/>
            </a:solidFill>
            <a:tailEnd len="med" type="triangle" w="med"/>
          </a:ln>
        </p:spPr>
      </p:cxnSp>
      <p:cxnSp>
        <p:nvCxnSpPr>
          <p:cNvPr id="104" name=""/>
          <p:cNvCxnSpPr>
            <a:stCxn id="100" idx="-1"/>
            <a:endCxn id="100" idx="-1"/>
          </p:cNvCxnSpPr>
          <p:nvPr/>
        </p:nvCxnSpPr>
        <p:spPr>
          <a:xfrm rot="16200000">
            <a:off x="10796040" y="3597840"/>
            <a:ext cx="360" cy="360"/>
          </a:xfrm>
          <a:prstGeom prst="bentConnector2">
            <a:avLst/>
          </a:prstGeom>
          <a:ln w="0">
            <a:solidFill>
              <a:srgbClr val="3465a4"/>
            </a:solidFill>
            <a:tailEnd len="med" type="triangle" w="med"/>
          </a:ln>
        </p:spPr>
      </p:cxnSp>
      <p:cxnSp>
        <p:nvCxnSpPr>
          <p:cNvPr id="105" name=""/>
          <p:cNvCxnSpPr>
            <a:stCxn id="100" idx="-1"/>
            <a:endCxn id="100" idx="-1"/>
          </p:cNvCxnSpPr>
          <p:nvPr/>
        </p:nvCxnSpPr>
        <p:spPr>
          <a:xfrm rot="16200000">
            <a:off x="10796040" y="3597840"/>
            <a:ext cx="360" cy="360"/>
          </a:xfrm>
          <a:prstGeom prst="bentConnector2">
            <a:avLst/>
          </a:prstGeom>
          <a:ln w="0">
            <a:solidFill>
              <a:srgbClr val="3465a4"/>
            </a:solidFill>
            <a:tailEnd len="med" type="triangle" w="med"/>
          </a:ln>
        </p:spPr>
      </p:cxnSp>
      <p:cxnSp>
        <p:nvCxnSpPr>
          <p:cNvPr id="106" name=""/>
          <p:cNvCxnSpPr>
            <a:stCxn id="100" idx="-1"/>
            <a:endCxn id="100" idx="-1"/>
          </p:cNvCxnSpPr>
          <p:nvPr/>
        </p:nvCxnSpPr>
        <p:spPr>
          <a:xfrm rot="16200000">
            <a:off x="10796040" y="3597840"/>
            <a:ext cx="360" cy="360"/>
          </a:xfrm>
          <a:prstGeom prst="bentConnector2">
            <a:avLst/>
          </a:prstGeom>
          <a:ln w="0">
            <a:solidFill>
              <a:srgbClr val="3465a4"/>
            </a:solidFill>
            <a:tailEnd len="med" type="triangle" w="med"/>
          </a:ln>
        </p:spPr>
      </p:cxnSp>
      <p:cxnSp>
        <p:nvCxnSpPr>
          <p:cNvPr id="107" name=""/>
          <p:cNvCxnSpPr>
            <a:stCxn id="100" idx="-1"/>
            <a:endCxn id="100" idx="-1"/>
          </p:cNvCxnSpPr>
          <p:nvPr/>
        </p:nvCxnSpPr>
        <p:spPr>
          <a:xfrm rot="16200000">
            <a:off x="10796040" y="3597840"/>
            <a:ext cx="360" cy="360"/>
          </a:xfrm>
          <a:prstGeom prst="bentConnector2">
            <a:avLst/>
          </a:prstGeom>
          <a:ln w="0">
            <a:solidFill>
              <a:srgbClr val="3465a4"/>
            </a:solidFill>
            <a:tailEnd len="med" type="triangle" w="med"/>
          </a:ln>
        </p:spPr>
      </p:cxnSp>
      <p:cxnSp>
        <p:nvCxnSpPr>
          <p:cNvPr id="108" name=""/>
          <p:cNvCxnSpPr>
            <a:stCxn id="100" idx="-1"/>
            <a:endCxn id="100" idx="-1"/>
          </p:cNvCxnSpPr>
          <p:nvPr/>
        </p:nvCxnSpPr>
        <p:spPr>
          <a:xfrm rot="16200000">
            <a:off x="10796040" y="3597840"/>
            <a:ext cx="360" cy="360"/>
          </a:xfrm>
          <a:prstGeom prst="bentConnector2">
            <a:avLst/>
          </a:prstGeom>
          <a:ln w="0">
            <a:solidFill>
              <a:srgbClr val="3465a4"/>
            </a:solidFill>
            <a:tailEnd len="med" type="triangle" w="med"/>
          </a:ln>
        </p:spPr>
      </p:cxnSp>
      <p:cxnSp>
        <p:nvCxnSpPr>
          <p:cNvPr id="109" name=""/>
          <p:cNvCxnSpPr>
            <a:stCxn id="100" idx="-1"/>
            <a:endCxn id="100" idx="-1"/>
          </p:cNvCxnSpPr>
          <p:nvPr/>
        </p:nvCxnSpPr>
        <p:spPr>
          <a:xfrm rot="16200000">
            <a:off x="10796040" y="3597840"/>
            <a:ext cx="360" cy="360"/>
          </a:xfrm>
          <a:prstGeom prst="bentConnector2">
            <a:avLst/>
          </a:prstGeom>
          <a:ln w="0">
            <a:solidFill>
              <a:srgbClr val="3465a4"/>
            </a:solidFill>
            <a:tailEnd len="med" type="triangle" w="med"/>
          </a:ln>
        </p:spPr>
      </p:cxnSp>
      <p:cxnSp>
        <p:nvCxnSpPr>
          <p:cNvPr id="110" name=""/>
          <p:cNvCxnSpPr>
            <a:stCxn id="100" idx="-1"/>
            <a:endCxn id="100" idx="-1"/>
          </p:cNvCxnSpPr>
          <p:nvPr/>
        </p:nvCxnSpPr>
        <p:spPr>
          <a:xfrm rot="16200000">
            <a:off x="10796040" y="3597840"/>
            <a:ext cx="360" cy="360"/>
          </a:xfrm>
          <a:prstGeom prst="bentConnector2">
            <a:avLst/>
          </a:prstGeom>
          <a:ln w="0">
            <a:solidFill>
              <a:srgbClr val="3465a4"/>
            </a:solidFill>
            <a:tailEnd len="med" type="triangle" w="med"/>
          </a:ln>
        </p:spPr>
      </p:cxnSp>
      <p:sp>
        <p:nvSpPr>
          <p:cNvPr id="111" name="Flecha a la derecha con bandas 6"/>
          <p:cNvSpPr/>
          <p:nvPr/>
        </p:nvSpPr>
        <p:spPr>
          <a:xfrm>
            <a:off x="3600000" y="2404080"/>
            <a:ext cx="1387440" cy="83196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729fcf"/>
          </a:solidFill>
          <a:ln cap="rnd">
            <a:solidFill>
              <a:srgbClr val="729fc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s-E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2" name="Flecha curvada hacia abajo 7"/>
          <p:cNvSpPr/>
          <p:nvPr/>
        </p:nvSpPr>
        <p:spPr>
          <a:xfrm rot="1267800">
            <a:off x="1132200" y="3237120"/>
            <a:ext cx="3542400" cy="116064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729fcf"/>
          </a:solidFill>
          <a:ln cap="rnd">
            <a:solidFill>
              <a:srgbClr val="729fc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s-E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132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6175800" y="540000"/>
            <a:ext cx="3540240" cy="443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 </a:t>
            </a:r>
            <a:r>
              <a:rPr b="1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        </a:t>
            </a:r>
            <a:r>
              <a:rPr b="1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METODOLOGÍA</a:t>
            </a:r>
            <a:endParaRPr b="0" lang="es-E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Marcador de contenido 1"/>
          <p:cNvSpPr/>
          <p:nvPr/>
        </p:nvSpPr>
        <p:spPr>
          <a:xfrm>
            <a:off x="1080000" y="1980000"/>
            <a:ext cx="10143720" cy="4308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Identificar las fuentes de emisión de Campos Electromagnéticos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Comprobar las condiciones de trabajo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Realizar mediciones ambientales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Comparar con los Niveles de Acción-Valores Límite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6" name="Imagen 2" descr=""/>
          <p:cNvPicPr/>
          <p:nvPr/>
        </p:nvPicPr>
        <p:blipFill>
          <a:blip r:embed="rId1"/>
          <a:stretch/>
        </p:blipFill>
        <p:spPr>
          <a:xfrm>
            <a:off x="9003240" y="2520000"/>
            <a:ext cx="1796040" cy="2769840"/>
          </a:xfrm>
          <a:prstGeom prst="rect">
            <a:avLst/>
          </a:prstGeom>
          <a:ln w="0">
            <a:solidFill>
              <a:srgbClr val="000000"/>
            </a:solidFill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132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6300000" y="365040"/>
            <a:ext cx="4620240" cy="799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        </a:t>
            </a:r>
            <a:r>
              <a:rPr b="1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 </a:t>
            </a:r>
            <a:r>
              <a:rPr b="1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FUENTES DE EMISIÓN</a:t>
            </a:r>
            <a:endParaRPr b="0" lang="es-E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Marcador de contenido 3"/>
          <p:cNvSpPr/>
          <p:nvPr/>
        </p:nvSpPr>
        <p:spPr>
          <a:xfrm>
            <a:off x="1080000" y="1987920"/>
            <a:ext cx="10143720" cy="4308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2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pic>
        <p:nvPicPr>
          <p:cNvPr id="120" name="" descr=""/>
          <p:cNvPicPr/>
          <p:nvPr/>
        </p:nvPicPr>
        <p:blipFill>
          <a:blip r:embed="rId1"/>
          <a:stretch/>
        </p:blipFill>
        <p:spPr>
          <a:xfrm>
            <a:off x="5940000" y="1260000"/>
            <a:ext cx="4316040" cy="3682800"/>
          </a:xfrm>
          <a:prstGeom prst="rect">
            <a:avLst/>
          </a:prstGeom>
          <a:ln w="0">
            <a:solidFill>
              <a:srgbClr val="729fcf"/>
            </a:solidFill>
          </a:ln>
        </p:spPr>
      </p:pic>
      <p:pic>
        <p:nvPicPr>
          <p:cNvPr id="121" name="" descr=""/>
          <p:cNvPicPr/>
          <p:nvPr/>
        </p:nvPicPr>
        <p:blipFill>
          <a:blip r:embed="rId2"/>
          <a:stretch/>
        </p:blipFill>
        <p:spPr>
          <a:xfrm>
            <a:off x="1440000" y="1260000"/>
            <a:ext cx="3776040" cy="3776040"/>
          </a:xfrm>
          <a:prstGeom prst="rect">
            <a:avLst/>
          </a:prstGeom>
          <a:ln w="0">
            <a:solidFill>
              <a:srgbClr val="729fcf"/>
            </a:solidFill>
          </a:ln>
        </p:spPr>
      </p:pic>
      <p:sp>
        <p:nvSpPr>
          <p:cNvPr id="122" name=""/>
          <p:cNvSpPr/>
          <p:nvPr/>
        </p:nvSpPr>
        <p:spPr>
          <a:xfrm>
            <a:off x="540000" y="5220000"/>
            <a:ext cx="11156040" cy="154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Identificar en qué situaciones los CEM son lo bastante débiles para considerar que no hay riesgo de exposición Norma UNE-EN50499:2008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Situaciones donde se respeten los valores de exposición a campos electromagnéticos del público (R.D. 1066/2001)</a:t>
            </a:r>
            <a:r>
              <a:rPr b="0" lang="es-ES" sz="1400" spc="-1" strike="noStrike">
                <a:solidFill>
                  <a:srgbClr val="000000"/>
                </a:solidFill>
                <a:latin typeface="Trebuchet MS"/>
                <a:ea typeface="DejaVu Sans"/>
              </a:rPr>
              <a:t>.</a:t>
            </a:r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132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>
            <a:off x="5940000" y="456120"/>
            <a:ext cx="4620240" cy="799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    </a:t>
            </a:r>
            <a:r>
              <a:rPr b="1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     </a:t>
            </a:r>
            <a:r>
              <a:rPr b="1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CONDICIONES DE TRABAJO</a:t>
            </a:r>
            <a:endParaRPr b="0" lang="es-E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Marcador de contenido 5"/>
          <p:cNvSpPr/>
          <p:nvPr/>
        </p:nvSpPr>
        <p:spPr>
          <a:xfrm>
            <a:off x="1080000" y="1807920"/>
            <a:ext cx="10143720" cy="4488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Lista de chequeo</a:t>
            </a: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6" name="" descr=""/>
          <p:cNvPicPr/>
          <p:nvPr/>
        </p:nvPicPr>
        <p:blipFill>
          <a:blip r:embed="rId1"/>
          <a:stretch/>
        </p:blipFill>
        <p:spPr>
          <a:xfrm>
            <a:off x="720000" y="2332080"/>
            <a:ext cx="3596040" cy="3956040"/>
          </a:xfrm>
          <a:prstGeom prst="rect">
            <a:avLst/>
          </a:prstGeom>
          <a:ln w="0">
            <a:noFill/>
          </a:ln>
        </p:spPr>
      </p:pic>
      <p:pic>
        <p:nvPicPr>
          <p:cNvPr id="127" name="" descr=""/>
          <p:cNvPicPr/>
          <p:nvPr/>
        </p:nvPicPr>
        <p:blipFill>
          <a:blip r:embed="rId2"/>
          <a:stretch/>
        </p:blipFill>
        <p:spPr>
          <a:xfrm>
            <a:off x="4320000" y="2340000"/>
            <a:ext cx="3596040" cy="3826800"/>
          </a:xfrm>
          <a:prstGeom prst="rect">
            <a:avLst/>
          </a:prstGeom>
          <a:ln w="0">
            <a:noFill/>
          </a:ln>
        </p:spPr>
      </p:pic>
      <p:pic>
        <p:nvPicPr>
          <p:cNvPr id="128" name="Imagen 3_0" descr=""/>
          <p:cNvPicPr/>
          <p:nvPr/>
        </p:nvPicPr>
        <p:blipFill>
          <a:blip r:embed="rId3"/>
          <a:stretch/>
        </p:blipFill>
        <p:spPr>
          <a:xfrm>
            <a:off x="8100000" y="1980000"/>
            <a:ext cx="2876040" cy="1796040"/>
          </a:xfrm>
          <a:prstGeom prst="rect">
            <a:avLst/>
          </a:prstGeom>
          <a:ln w="0">
            <a:solidFill>
              <a:srgbClr val="729fcf"/>
            </a:solidFill>
          </a:ln>
        </p:spPr>
      </p:pic>
      <p:pic>
        <p:nvPicPr>
          <p:cNvPr id="129" name="Imagen 1" descr=""/>
          <p:cNvPicPr/>
          <p:nvPr/>
        </p:nvPicPr>
        <p:blipFill>
          <a:blip r:embed="rId4"/>
          <a:stretch/>
        </p:blipFill>
        <p:spPr>
          <a:xfrm>
            <a:off x="8460000" y="3849840"/>
            <a:ext cx="1968120" cy="2626200"/>
          </a:xfrm>
          <a:prstGeom prst="rect">
            <a:avLst/>
          </a:prstGeom>
          <a:ln w="0">
            <a:solidFill>
              <a:srgbClr val="729fcf"/>
            </a:solidFill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132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"/>
          <p:cNvSpPr/>
          <p:nvPr/>
        </p:nvSpPr>
        <p:spPr>
          <a:xfrm>
            <a:off x="5635800" y="365040"/>
            <a:ext cx="4980240" cy="799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        </a:t>
            </a:r>
            <a:r>
              <a:rPr b="1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 </a:t>
            </a:r>
            <a:r>
              <a:rPr b="1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MEDICIONES AMBIENTALES</a:t>
            </a:r>
            <a:endParaRPr b="0" lang="es-E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Marcador de contenido 4"/>
          <p:cNvSpPr/>
          <p:nvPr/>
        </p:nvSpPr>
        <p:spPr>
          <a:xfrm>
            <a:off x="1012320" y="1690200"/>
            <a:ext cx="10143720" cy="4488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33" name=""/>
          <p:cNvGraphicFramePr/>
          <p:nvPr/>
        </p:nvGraphicFramePr>
        <p:xfrm>
          <a:off x="720000" y="4530240"/>
          <a:ext cx="3779280" cy="2044800"/>
        </p:xfrm>
        <a:graphic>
          <a:graphicData uri="http://schemas.openxmlformats.org/drawingml/2006/table">
            <a:tbl>
              <a:tblPr/>
              <a:tblGrid>
                <a:gridCol w="1798200"/>
                <a:gridCol w="1981440"/>
              </a:tblGrid>
              <a:tr h="64908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s-ES" sz="1100" spc="-1" strike="noStrike">
                          <a:solidFill>
                            <a:srgbClr val="000000"/>
                          </a:solidFill>
                          <a:latin typeface="Tahoma"/>
                        </a:rPr>
                        <a:t>Equipo de medición</a:t>
                      </a:r>
                      <a:endParaRPr b="0" lang="es-E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s-ES" sz="1100" spc="-1" strike="noStrike">
                          <a:solidFill>
                            <a:srgbClr val="000000"/>
                          </a:solidFill>
                          <a:latin typeface="Tahoma"/>
                        </a:rPr>
                        <a:t>Monitor de Campos Electromagnéticos</a:t>
                      </a:r>
                      <a:endParaRPr b="0" lang="es-E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s-ES" sz="1100" spc="-1" strike="noStrike">
                          <a:solidFill>
                            <a:srgbClr val="000000"/>
                          </a:solidFill>
                          <a:latin typeface="Tahoma"/>
                        </a:rPr>
                        <a:t>2 sondas isotrópicas </a:t>
                      </a:r>
                      <a:endParaRPr b="0" lang="es-E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6612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es-ES" sz="1100" spc="-1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</a:rPr>
                        <a:t>Tiempo de medición</a:t>
                      </a:r>
                      <a:endParaRPr b="0" lang="es-E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s-ES" sz="1100" spc="-1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</a:rPr>
                        <a:t> </a:t>
                      </a:r>
                      <a:r>
                        <a:rPr b="0" lang="es-ES" sz="1100" spc="-1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</a:rPr>
                        <a:t>6 minutos </a:t>
                      </a:r>
                      <a:endParaRPr b="0" lang="es-E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6612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s-ES" sz="18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r>
                        <a:rPr b="1" lang="es-ES" sz="1100" spc="-1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</a:rPr>
                        <a:t>Frecuencia del equipo</a:t>
                      </a:r>
                      <a:endParaRPr b="0" lang="es-E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s-ES" sz="1100" spc="-1" strike="noStrike">
                          <a:solidFill>
                            <a:srgbClr val="000000"/>
                          </a:solidFill>
                          <a:latin typeface="Tahoma"/>
                        </a:rPr>
                        <a:t>27,12 MHz para onda corta 2450 MHz para microondas</a:t>
                      </a:r>
                      <a:endParaRPr b="0" lang="es-E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509040">
                <a:tc gridSpan="2"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s-ES" sz="1100" spc="-1" strike="noStrike">
                          <a:solidFill>
                            <a:srgbClr val="000000"/>
                          </a:solidFill>
                          <a:latin typeface="Tahoma"/>
                        </a:rPr>
                        <a:t>        </a:t>
                      </a:r>
                      <a:r>
                        <a:rPr b="0" lang="es-ES" sz="1100" spc="-1" strike="noStrike">
                          <a:solidFill>
                            <a:srgbClr val="000000"/>
                          </a:solidFill>
                          <a:latin typeface="Tahoma"/>
                        </a:rPr>
                        <a:t>Incluye evaluaciones de la exposición en % respecto al límite usando el método de ponderación de equipos.</a:t>
                      </a:r>
                      <a:endParaRPr b="0" lang="es-E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s-ES" sz="1100" spc="-1" strike="noStrike">
                          <a:solidFill>
                            <a:srgbClr val="000000"/>
                          </a:solidFill>
                          <a:latin typeface="Tahoma"/>
                        </a:rPr>
                        <a:t>“</a:t>
                      </a:r>
                      <a:r>
                        <a:rPr b="0" lang="es-ES" sz="1100" spc="-1" strike="noStrike">
                          <a:solidFill>
                            <a:srgbClr val="000000"/>
                          </a:solidFill>
                          <a:latin typeface="Tahoma"/>
                        </a:rPr>
                        <a:t>Weigthed Peak Exposure (WPE)”</a:t>
                      </a:r>
                      <a:endParaRPr b="0" lang="es-E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es-E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pic>
        <p:nvPicPr>
          <p:cNvPr id="134" name="" descr=""/>
          <p:cNvPicPr/>
          <p:nvPr/>
        </p:nvPicPr>
        <p:blipFill>
          <a:blip r:embed="rId1"/>
          <a:stretch/>
        </p:blipFill>
        <p:spPr>
          <a:xfrm>
            <a:off x="7020000" y="1260000"/>
            <a:ext cx="3416040" cy="2430360"/>
          </a:xfrm>
          <a:prstGeom prst="rect">
            <a:avLst/>
          </a:prstGeom>
          <a:ln w="0">
            <a:solidFill>
              <a:srgbClr val="5983b0"/>
            </a:solidFill>
          </a:ln>
        </p:spPr>
      </p:pic>
      <p:pic>
        <p:nvPicPr>
          <p:cNvPr id="135" name="" descr=""/>
          <p:cNvPicPr/>
          <p:nvPr/>
        </p:nvPicPr>
        <p:blipFill>
          <a:blip r:embed="rId2"/>
          <a:stretch/>
        </p:blipFill>
        <p:spPr>
          <a:xfrm>
            <a:off x="1440000" y="1440000"/>
            <a:ext cx="2876040" cy="2876040"/>
          </a:xfrm>
          <a:prstGeom prst="rect">
            <a:avLst/>
          </a:prstGeom>
          <a:ln w="0">
            <a:noFill/>
          </a:ln>
        </p:spPr>
      </p:pic>
      <p:pic>
        <p:nvPicPr>
          <p:cNvPr id="136" name="" descr=""/>
          <p:cNvPicPr/>
          <p:nvPr/>
        </p:nvPicPr>
        <p:blipFill>
          <a:blip r:embed="rId3"/>
          <a:stretch/>
        </p:blipFill>
        <p:spPr>
          <a:xfrm>
            <a:off x="4990320" y="1690200"/>
            <a:ext cx="1485720" cy="3596040"/>
          </a:xfrm>
          <a:prstGeom prst="rect">
            <a:avLst/>
          </a:prstGeom>
          <a:ln w="0">
            <a:solidFill>
              <a:srgbClr val="729fcf"/>
            </a:solidFill>
          </a:ln>
        </p:spPr>
      </p:pic>
      <p:pic>
        <p:nvPicPr>
          <p:cNvPr id="137" name="" descr=""/>
          <p:cNvPicPr/>
          <p:nvPr/>
        </p:nvPicPr>
        <p:blipFill>
          <a:blip r:embed="rId4"/>
          <a:stretch/>
        </p:blipFill>
        <p:spPr>
          <a:xfrm>
            <a:off x="7020000" y="3960000"/>
            <a:ext cx="3416040" cy="2609280"/>
          </a:xfrm>
          <a:prstGeom prst="rect">
            <a:avLst/>
          </a:prstGeom>
          <a:ln w="0">
            <a:solidFill>
              <a:srgbClr val="729fcf"/>
            </a:solidFill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89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6175800" y="540000"/>
            <a:ext cx="3540240" cy="443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 </a:t>
            </a:r>
            <a:r>
              <a:rPr b="1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        </a:t>
            </a:r>
            <a:r>
              <a:rPr b="1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RESULTADOS</a:t>
            </a:r>
            <a:endParaRPr b="0" lang="es-E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Marcador de contenido 6"/>
          <p:cNvSpPr/>
          <p:nvPr/>
        </p:nvSpPr>
        <p:spPr>
          <a:xfrm>
            <a:off x="832320" y="2347920"/>
            <a:ext cx="10143720" cy="4308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Marcador de contenido 8"/>
          <p:cNvSpPr/>
          <p:nvPr/>
        </p:nvSpPr>
        <p:spPr>
          <a:xfrm>
            <a:off x="541440" y="1362960"/>
            <a:ext cx="10976040" cy="241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Medición en las salas de fisioterapia (Total 11 Centros de Trabajo)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Equipos de diatermia presentes (onda corta y/o microondas)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Potencia de trabajo del equipo y modo de trabajo (continuo y/o pulsátil)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Comparación con los valores límite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En general, puede deducirse que los efectos que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aborda (corto plazo) son  </a:t>
            </a:r>
            <a:r>
              <a:rPr b="1" lang="es-E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LIGERAMENTE DAÑINOS.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417"/>
              </a:spcBef>
            </a:pP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2" name="Imagen 4" descr=""/>
          <p:cNvPicPr/>
          <p:nvPr/>
        </p:nvPicPr>
        <p:blipFill>
          <a:blip r:embed="rId1"/>
          <a:stretch/>
        </p:blipFill>
        <p:spPr>
          <a:xfrm>
            <a:off x="653400" y="3923640"/>
            <a:ext cx="3276720" cy="2275200"/>
          </a:xfrm>
          <a:prstGeom prst="rect">
            <a:avLst/>
          </a:prstGeom>
          <a:ln w="0">
            <a:noFill/>
          </a:ln>
        </p:spPr>
      </p:pic>
      <p:sp>
        <p:nvSpPr>
          <p:cNvPr id="143" name="Elipse 6"/>
          <p:cNvSpPr/>
          <p:nvPr/>
        </p:nvSpPr>
        <p:spPr>
          <a:xfrm flipV="1">
            <a:off x="1620000" y="4317120"/>
            <a:ext cx="716760" cy="537480"/>
          </a:xfrm>
          <a:prstGeom prst="ellipse">
            <a:avLst/>
          </a:prstGeom>
          <a:noFill/>
          <a:ln cap="rnd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s-ES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44" name="" descr=""/>
          <p:cNvPicPr/>
          <p:nvPr/>
        </p:nvPicPr>
        <p:blipFill>
          <a:blip r:embed="rId2"/>
          <a:stretch/>
        </p:blipFill>
        <p:spPr>
          <a:xfrm>
            <a:off x="6300000" y="2521440"/>
            <a:ext cx="5396040" cy="1976040"/>
          </a:xfrm>
          <a:prstGeom prst="rect">
            <a:avLst/>
          </a:prstGeom>
          <a:ln w="0">
            <a:noFill/>
          </a:ln>
        </p:spPr>
      </p:pic>
      <p:sp>
        <p:nvSpPr>
          <p:cNvPr id="145" name=""/>
          <p:cNvSpPr/>
          <p:nvPr/>
        </p:nvSpPr>
        <p:spPr>
          <a:xfrm>
            <a:off x="4320000" y="4500000"/>
            <a:ext cx="7377480" cy="89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417"/>
              </a:spcBef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  <a:ea typeface="Microsoft YaHei"/>
              </a:rPr>
              <a:t>Los valores obtenidos no superan los niveles de acción (NA) a campos electromagnéticos por tanto, se garantiza los valores límite de exposición (VLE).</a:t>
            </a:r>
            <a:endParaRPr b="0" lang="es-E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s-ES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s-E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"/>
          <p:cNvSpPr/>
          <p:nvPr/>
        </p:nvSpPr>
        <p:spPr>
          <a:xfrm>
            <a:off x="4320000" y="5569560"/>
            <a:ext cx="7237080" cy="54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Probabilidad media de exposición y  consecuencias de la exposición son ligeramente dañinas, el nivel del riesgo como </a:t>
            </a:r>
            <a:r>
              <a:rPr b="1" lang="es-E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TOLERABLE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1280" cy="71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"/>
          <p:cNvSpPr/>
          <p:nvPr/>
        </p:nvSpPr>
        <p:spPr>
          <a:xfrm>
            <a:off x="6175800" y="540000"/>
            <a:ext cx="3540240" cy="443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 </a:t>
            </a:r>
            <a:r>
              <a:rPr b="1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        </a:t>
            </a:r>
            <a:r>
              <a:rPr b="1" lang="es-ES" sz="2400" spc="-1" strike="noStrike">
                <a:solidFill>
                  <a:srgbClr val="000000"/>
                </a:solidFill>
                <a:highlight>
                  <a:srgbClr val="ffffff"/>
                </a:highlight>
                <a:latin typeface="Cambria"/>
                <a:ea typeface="DejaVu Sans"/>
              </a:rPr>
              <a:t>CONCLUSIONES</a:t>
            </a:r>
            <a:endParaRPr b="0" lang="es-E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Marcador de contenido 7"/>
          <p:cNvSpPr/>
          <p:nvPr/>
        </p:nvSpPr>
        <p:spPr>
          <a:xfrm>
            <a:off x="838080" y="1080000"/>
            <a:ext cx="10836720" cy="567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spcBef>
                <a:spcPts val="1417"/>
              </a:spcBef>
            </a:pPr>
            <a:r>
              <a:rPr b="1" lang="es-E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Medidas Preventivas (DOC14-02)</a:t>
            </a:r>
            <a:endParaRPr b="0" lang="es-ES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417"/>
              </a:spcBef>
              <a:tabLst>
                <a:tab algn="l" pos="408240"/>
              </a:tabLst>
            </a:pPr>
            <a:r>
              <a:rPr b="0" lang="es-ES" sz="1200" spc="-1" strike="noStrike">
                <a:solidFill>
                  <a:srgbClr val="000000"/>
                </a:solidFill>
                <a:latin typeface="CIDFont+F2"/>
                <a:ea typeface="CIDFont+F2"/>
              </a:rPr>
              <a:t>Selección de equipos que generen CEM menos intensos y/o con temporizador de puesta en marcha</a:t>
            </a:r>
            <a:endParaRPr b="0" lang="es-ES" sz="1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417"/>
              </a:spcBef>
              <a:tabLst>
                <a:tab algn="l" pos="408240"/>
              </a:tabLst>
            </a:pPr>
            <a:r>
              <a:rPr b="0" lang="es-ES" sz="1200" spc="-1" strike="noStrike">
                <a:solidFill>
                  <a:srgbClr val="000000"/>
                </a:solidFill>
                <a:latin typeface="CIDFont+F2"/>
                <a:ea typeface="CIDFont+F2"/>
              </a:rPr>
              <a:t>Funcionamiento de los equipos sólo durante el tiempo de duración del tratamiento (no dejar en stand-by)</a:t>
            </a:r>
            <a:endParaRPr b="0" lang="es-ES" sz="1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417"/>
              </a:spcBef>
              <a:tabLst>
                <a:tab algn="l" pos="408240"/>
              </a:tabLst>
            </a:pPr>
            <a:r>
              <a:rPr b="0" lang="es-ES" sz="1200" spc="-1" strike="noStrike">
                <a:solidFill>
                  <a:srgbClr val="000000"/>
                </a:solidFill>
                <a:latin typeface="CIDFont+F2"/>
                <a:ea typeface="CIDFont+F2"/>
              </a:rPr>
              <a:t>Mantener el área de electroterapia en la sala o cabina anexa con apantallamientos adecuados </a:t>
            </a:r>
            <a:endParaRPr b="0" lang="es-ES" sz="1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417"/>
              </a:spcBef>
              <a:tabLst>
                <a:tab algn="l" pos="408240"/>
              </a:tabLst>
            </a:pPr>
            <a:r>
              <a:rPr b="0" lang="es-ES" sz="1200" spc="-1" strike="noStrike">
                <a:solidFill>
                  <a:srgbClr val="000000"/>
                </a:solidFill>
                <a:latin typeface="CIDFont+F2"/>
                <a:ea typeface="CIDFont+F2"/>
              </a:rPr>
              <a:t>Evitar la presencia de más de una unidad de diatermia en una misma cabina o sala. De disponer evitar un funcionamiento conjunto</a:t>
            </a:r>
            <a:endParaRPr b="0" lang="es-ES" sz="1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417"/>
              </a:spcBef>
              <a:tabLst>
                <a:tab algn="l" pos="408240"/>
              </a:tabLst>
            </a:pPr>
            <a:r>
              <a:rPr b="0" lang="es-ES" sz="1200" spc="-1" strike="noStrike">
                <a:solidFill>
                  <a:srgbClr val="000000"/>
                </a:solidFill>
                <a:latin typeface="CIDFont+F2"/>
                <a:ea typeface="CIDFont+F2"/>
              </a:rPr>
              <a:t>Orientar los equipos de diatermia para que emitan sus radiaciones hacia zonas no ocupadas</a:t>
            </a:r>
            <a:endParaRPr b="0" lang="es-ES" sz="1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417"/>
              </a:spcBef>
              <a:tabLst>
                <a:tab algn="l" pos="408240"/>
              </a:tabLst>
            </a:pPr>
            <a:r>
              <a:rPr b="0" lang="es-ES" sz="1200" spc="-1" strike="noStrike">
                <a:solidFill>
                  <a:srgbClr val="000000"/>
                </a:solidFill>
                <a:latin typeface="CIDFont+F2"/>
                <a:ea typeface="CIDFont+F2"/>
              </a:rPr>
              <a:t>Evitar la presencia de elementos metálicos próximos a los equipos de diatermia. Inclusive el mobiliario.</a:t>
            </a:r>
            <a:endParaRPr b="0" lang="es-ES" sz="1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417"/>
              </a:spcBef>
              <a:tabLst>
                <a:tab algn="l" pos="408240"/>
              </a:tabLst>
            </a:pPr>
            <a:r>
              <a:rPr b="0" lang="es-ES" sz="1200" spc="-1" strike="noStrike">
                <a:solidFill>
                  <a:srgbClr val="000000"/>
                </a:solidFill>
                <a:latin typeface="CIDFont+F2"/>
                <a:ea typeface="CIDFont+F2"/>
              </a:rPr>
              <a:t>Elección de la intensidad/potencia más baja de funcionamiento sin que ello afecte a la dosis que debe recibir cada paciente.</a:t>
            </a:r>
            <a:endParaRPr b="0" lang="es-ES" sz="1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417"/>
              </a:spcBef>
              <a:tabLst>
                <a:tab algn="l" pos="408240"/>
              </a:tabLst>
            </a:pPr>
            <a:r>
              <a:rPr b="0" lang="es-ES" sz="1200" spc="-1" strike="noStrike">
                <a:solidFill>
                  <a:srgbClr val="000000"/>
                </a:solidFill>
                <a:latin typeface="CIDFont+F2"/>
                <a:ea typeface="CIDFont+F2"/>
              </a:rPr>
              <a:t>Mantenimiento preventivo adecuado de los equipos de trabajo</a:t>
            </a:r>
            <a:endParaRPr b="0" lang="es-ES" sz="1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417"/>
              </a:spcBef>
              <a:tabLst>
                <a:tab algn="l" pos="408240"/>
              </a:tabLst>
            </a:pPr>
            <a:r>
              <a:rPr b="0" lang="es-ES" sz="1200" spc="-1" strike="noStrike">
                <a:solidFill>
                  <a:srgbClr val="000000"/>
                </a:solidFill>
                <a:latin typeface="CIDFont+F2"/>
                <a:ea typeface="CIDFont+F2"/>
              </a:rPr>
              <a:t>Disponer de los manuales de instrucciones en el idioma correspondiente al trabajador</a:t>
            </a:r>
            <a:endParaRPr b="0" lang="es-ES" sz="1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417"/>
              </a:spcBef>
              <a:tabLst>
                <a:tab algn="l" pos="408240"/>
              </a:tabLst>
            </a:pPr>
            <a:r>
              <a:rPr b="0" lang="es-ES" sz="1200" spc="-1" strike="noStrike">
                <a:solidFill>
                  <a:srgbClr val="000000"/>
                </a:solidFill>
                <a:latin typeface="CIDFont+F2"/>
                <a:ea typeface="CIDFont+F2"/>
              </a:rPr>
              <a:t>Formación e información (sesión presencial 2h)</a:t>
            </a:r>
            <a:endParaRPr b="0" lang="es-ES" sz="1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417"/>
              </a:spcBef>
              <a:tabLst>
                <a:tab algn="l" pos="408240"/>
              </a:tabLst>
            </a:pPr>
            <a:r>
              <a:rPr b="0" lang="es-ES" sz="1200" spc="-1" strike="noStrike">
                <a:solidFill>
                  <a:srgbClr val="000000"/>
                </a:solidFill>
                <a:latin typeface="CIDFont+F2"/>
                <a:ea typeface="CIDFont+F2"/>
              </a:rPr>
              <a:t>Señalización</a:t>
            </a:r>
            <a:endParaRPr b="0" lang="es-ES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417"/>
              </a:spcBef>
              <a:tabLst>
                <a:tab algn="l" pos="408240"/>
              </a:tabLst>
            </a:pPr>
            <a:endParaRPr b="0" lang="es-ES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417"/>
              </a:spcBef>
              <a:tabLst>
                <a:tab algn="l" pos="408240"/>
              </a:tabLst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417"/>
              </a:spcBef>
              <a:tabLst>
                <a:tab algn="l" pos="408240"/>
              </a:tabLst>
            </a:pPr>
            <a:endParaRPr b="0" lang="es-E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0" name="" descr=""/>
          <p:cNvPicPr/>
          <p:nvPr/>
        </p:nvPicPr>
        <p:blipFill>
          <a:blip r:embed="rId1"/>
          <a:stretch/>
        </p:blipFill>
        <p:spPr>
          <a:xfrm>
            <a:off x="9795960" y="4141440"/>
            <a:ext cx="1878840" cy="2156040"/>
          </a:xfrm>
          <a:prstGeom prst="rect">
            <a:avLst/>
          </a:prstGeom>
          <a:ln w="0">
            <a:noFill/>
          </a:ln>
        </p:spPr>
      </p:pic>
      <p:pic>
        <p:nvPicPr>
          <p:cNvPr id="151" name="" descr=""/>
          <p:cNvPicPr/>
          <p:nvPr/>
        </p:nvPicPr>
        <p:blipFill>
          <a:blip r:embed="rId2"/>
          <a:stretch/>
        </p:blipFill>
        <p:spPr>
          <a:xfrm>
            <a:off x="720000" y="4320000"/>
            <a:ext cx="2046600" cy="1977480"/>
          </a:xfrm>
          <a:prstGeom prst="rect">
            <a:avLst/>
          </a:prstGeom>
          <a:ln w="0">
            <a:solidFill>
              <a:srgbClr val="729fcf"/>
            </a:solidFill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</TotalTime>
  <Application>LibreOffice/7.5.0.3$Windows_X86_64 LibreOffice_project/c21113d003cd3efa8c53188764377a8272d9d6de</Application>
  <AppVersion>15.0000</AppVersion>
  <Words>4</Words>
  <Paragraphs>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2023-09-24T10:04:11Z</dcterms:created>
  <dc:creator>Rosario Prieto Hermoso</dc:creator>
  <dc:description/>
  <dc:language>es-ES</dc:language>
  <cp:lastModifiedBy/>
  <dcterms:modified xsi:type="dcterms:W3CDTF">2023-10-11T08:37:52Z</dcterms:modified>
  <cp:revision>20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Panorámica</vt:lpwstr>
  </property>
  <property fmtid="{D5CDD505-2E9C-101B-9397-08002B2CF9AE}" pid="3" name="Slides">
    <vt:i4>2</vt:i4>
  </property>
</Properties>
</file>