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198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6A80B-D708-4245-AE93-45BCC007E742}" type="datetimeFigureOut">
              <a:rPr lang="es-ES" smtClean="0"/>
              <a:t>15/10/2023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F19C9E-EF21-414A-A2F2-3B67FA01EE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9052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F19C9E-EF21-414A-A2F2-3B67FA01EE48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7865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El Plan de Prevención y Atención frente a Agresiones a Profesionales del Sistema Sanitario Público de Andalucía, incorporó como novedad la figura del Profesional Guía, “que es alguien que permanece al lado del agredido”.</a:t>
            </a:r>
          </a:p>
          <a:p>
            <a:r>
              <a:rPr lang="es-ES" dirty="0"/>
              <a:t>Una vez pasados los primeros momentos, la figura del Profesional Guía se diluye, y el apoyo social facilitado en los inicios, desaparece.</a:t>
            </a:r>
          </a:p>
          <a:p>
            <a:endParaRPr lang="es-ES" dirty="0"/>
          </a:p>
          <a:p>
            <a:r>
              <a:rPr lang="es-ES" dirty="0"/>
              <a:t>El profesional </a:t>
            </a:r>
            <a:r>
              <a:rPr lang="es-ES" dirty="0" err="1"/>
              <a:t>Guái</a:t>
            </a:r>
            <a:r>
              <a:rPr lang="es-ES" dirty="0"/>
              <a:t> si no </a:t>
            </a:r>
            <a:r>
              <a:rPr lang="es-ES" dirty="0" err="1"/>
              <a:t>esta´formado</a:t>
            </a:r>
            <a:r>
              <a:rPr lang="es-ES" dirty="0"/>
              <a:t> o concienciado con la labor tan importante que debe desarrollar, puede quedarse en simplemente:</a:t>
            </a:r>
          </a:p>
          <a:p>
            <a:pPr marL="171450" indent="-171450">
              <a:buFontTx/>
              <a:buChar char="-"/>
            </a:pPr>
            <a:r>
              <a:rPr lang="es-ES" dirty="0"/>
              <a:t>Acompañar a la víctima (preguntándole “cómo ocurrió todo”</a:t>
            </a:r>
          </a:p>
          <a:p>
            <a:pPr marL="171450" indent="-171450">
              <a:buFontTx/>
              <a:buChar char="-"/>
            </a:pPr>
            <a:r>
              <a:rPr lang="es-ES" dirty="0"/>
              <a:t>Facilitándole información sobre  los trámites “documentales”</a:t>
            </a:r>
          </a:p>
          <a:p>
            <a:pPr marL="171450" indent="-171450">
              <a:buFontTx/>
              <a:buChar char="-"/>
            </a:pPr>
            <a:endParaRPr lang="es-ES" dirty="0"/>
          </a:p>
          <a:p>
            <a:r>
              <a:rPr lang="es-ES" dirty="0"/>
              <a:t>¿Pero Y DESPUÉS? ¿Y LOS </a:t>
            </a:r>
            <a:r>
              <a:rPr lang="es-ES" dirty="0" err="1"/>
              <a:t>DíAS</a:t>
            </a:r>
            <a:r>
              <a:rPr lang="es-ES" dirty="0"/>
              <a:t> SIGUIENTES?</a:t>
            </a:r>
          </a:p>
          <a:p>
            <a:endParaRPr lang="es-ES" dirty="0"/>
          </a:p>
          <a:p>
            <a:r>
              <a:rPr lang="es-ES" dirty="0"/>
              <a:t>El profesional guía, o el EQUIPO GUÍA, ya que como veremos la implicación por parte de VS es también importante, debe pasar de :</a:t>
            </a:r>
          </a:p>
          <a:p>
            <a:endParaRPr lang="es-ES" dirty="0"/>
          </a:p>
          <a:p>
            <a:r>
              <a:rPr lang="es-ES" dirty="0"/>
              <a:t>GESTIÓN DOCUMENTAL a una GESTIÓN EMOCIONAL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F19C9E-EF21-414A-A2F2-3B67FA01EE48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141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Potenciar la figura del Profesional Guía como clave para facilitar mayor apoyo social a la víctima.</a:t>
            </a:r>
          </a:p>
          <a:p>
            <a:r>
              <a:rPr lang="es-ES" dirty="0"/>
              <a:t>Aumentar el número de puntos de contacto de la organización sobre la víctima, para que esta se sienta apoyada por la organización.</a:t>
            </a:r>
          </a:p>
          <a:p>
            <a:r>
              <a:rPr lang="es-ES" dirty="0"/>
              <a:t>Eliminar el sentimiento de impotencia y culpabilidad que genera las agresiones, para reducir el absentismo y evitar la baja productividad.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F19C9E-EF21-414A-A2F2-3B67FA01EE48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9992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Se definen los puntos de contacto que tiene la organización y el Profesional Guía cuando se produce una agresión, generando nuevos puntos de contacto que generen un mayor acompañamiento de la víctima.</a:t>
            </a:r>
          </a:p>
          <a:p>
            <a:r>
              <a:rPr lang="es-ES" dirty="0"/>
              <a:t>Centrar la entrevista con la víctima en “cómo se siente”, en lugar de centrarse en solo la información a recopilar</a:t>
            </a:r>
          </a:p>
          <a:p>
            <a:r>
              <a:rPr lang="es-ES" dirty="0"/>
              <a:t>Acercarse a la víctima desde una perspectiva “no invasiva”, generando confianza y facilitando el sentimiento de que la organización le apoya.</a:t>
            </a:r>
          </a:p>
          <a:p>
            <a:r>
              <a:rPr lang="es-ES" dirty="0"/>
              <a:t>Segundo Contacto y ofrecimiento de Consulta de Salud por Medicina del Trabajo, previo a posible derivación psicológica.</a:t>
            </a:r>
          </a:p>
          <a:p>
            <a:r>
              <a:rPr lang="es-ES" dirty="0"/>
              <a:t>Ofrecer Taller práctico sobre Agresiones Verbales, mejorando la capacidad de afrontamiento de la víctima frente a futuras agresiones y reduciendo el daño emocional que provocan.</a:t>
            </a:r>
          </a:p>
          <a:p>
            <a:r>
              <a:rPr lang="es-ES" dirty="0"/>
              <a:t>Seguimiento posterior por Medicina del Trabajo para conocer el estado emocional de la víctima, tiempo después de que haya sucedido la agresión.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F19C9E-EF21-414A-A2F2-3B67FA01EE48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8250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Se definen los puntos de contacto que tiene la organización y el Profesional Guía cuando se produce una agresión, generando nuevos puntos de contacto que generen un mayor acompañamiento de la víctima.</a:t>
            </a:r>
          </a:p>
          <a:p>
            <a:r>
              <a:rPr lang="es-ES" dirty="0"/>
              <a:t>Centrar la entrevista con la víctima en “cómo se siente”, en lugar de centrarse en solo la información a recopilar</a:t>
            </a:r>
          </a:p>
          <a:p>
            <a:r>
              <a:rPr lang="es-ES" dirty="0"/>
              <a:t>Acercarse a la víctima desde una perspectiva “no invasiva”, generando confianza y facilitando el sentimiento de que la organización le apoya.</a:t>
            </a:r>
          </a:p>
          <a:p>
            <a:r>
              <a:rPr lang="es-ES" dirty="0"/>
              <a:t>Segundo Contacto y ofrecimiento de Consulta de Salud por Medicina del Trabajo, previo a posible derivación psicológica.</a:t>
            </a:r>
          </a:p>
          <a:p>
            <a:r>
              <a:rPr lang="es-ES" dirty="0"/>
              <a:t>Ofrecer Taller práctico sobre Agresiones Verbales, mejorando la capacidad de afrontamiento de la víctima frente a futuras agresiones y reduciendo el daño emocional que provocan.</a:t>
            </a:r>
          </a:p>
          <a:p>
            <a:r>
              <a:rPr lang="es-ES" dirty="0"/>
              <a:t>Seguimiento posterior por Medicina del Trabajo para conocer el estado emocional de la víctima, tiempo después de que haya sucedido la agresión.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F19C9E-EF21-414A-A2F2-3B67FA01EE48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0020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Se incrementan un 250% el número de contactos con la víctima, aumentando la percepción del apoyo social que recibe de la organización.</a:t>
            </a:r>
          </a:p>
          <a:p>
            <a:r>
              <a:rPr lang="es-ES" dirty="0"/>
              <a:t>Las víctimas manifiestan sentirse mejor cuando la entrevista se centra en “como se sienten”</a:t>
            </a:r>
          </a:p>
          <a:p>
            <a:r>
              <a:rPr lang="es-ES" dirty="0"/>
              <a:t>La realización de los Talleres prácticos sobre Agresiones Verbales, no solo dotan al personal de nuevas herramientas, sino que reducen el daño emocional que producen las agresiones.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F19C9E-EF21-414A-A2F2-3B67FA01EE48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8513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Un Profesional Guía con capacidad de Escucha y Empatía, es un efectivo agente modulador de los riesgos psicosociales que provocan las agresiones</a:t>
            </a:r>
          </a:p>
          <a:p>
            <a:r>
              <a:rPr lang="es-ES" dirty="0"/>
              <a:t>Practicar la escucha activa durante la entrevista a la víctima, reduce el daño emocional que generan las agresiones.</a:t>
            </a:r>
          </a:p>
          <a:p>
            <a:r>
              <a:rPr lang="es-ES" dirty="0"/>
              <a:t>El aumento de puntos de contacto con la víctima, aumenta el apoyo social, reforzando el sentimiento de pertenencia a la organización.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F19C9E-EF21-414A-A2F2-3B67FA01EE48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2842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hyperlink" Target="https://twitter.com/EASPsalud" TargetMode="External"/><Relationship Id="rId3" Type="http://schemas.openxmlformats.org/officeDocument/2006/relationships/image" Target="../media/image3.jpg"/><Relationship Id="rId7" Type="http://schemas.openxmlformats.org/officeDocument/2006/relationships/hyperlink" Target="https://www.facebook.com/EscuelaAndaluzaSP/" TargetMode="External"/><Relationship Id="rId12" Type="http://schemas.openxmlformats.org/officeDocument/2006/relationships/image" Target="../media/image8.png"/><Relationship Id="rId2" Type="http://schemas.openxmlformats.org/officeDocument/2006/relationships/image" Target="../media/image2.jpg"/><Relationship Id="rId16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hyperlink" Target="http://www.easp.es/suscribete/" TargetMode="External"/><Relationship Id="rId5" Type="http://schemas.openxmlformats.org/officeDocument/2006/relationships/hyperlink" Target="https://es.linkedin.com/company/escuela-andaluza-de-salud-p%C3%BAblica" TargetMode="External"/><Relationship Id="rId15" Type="http://schemas.openxmlformats.org/officeDocument/2006/relationships/hyperlink" Target="https://www.youtube.com/user/EASPsalud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4.jpg"/><Relationship Id="rId9" Type="http://schemas.openxmlformats.org/officeDocument/2006/relationships/hyperlink" Target="https://www.instagram.com/easpsalud/" TargetMode="External"/><Relationship Id="rId14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27DCE586-710D-49C5-B439-99E4E4B394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3FAC9B-B315-42CC-9847-4837FC81A8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45A5568-9376-4252-B054-28CE0906C3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C43337-15D7-4F73-921A-F0CF051B9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15/10/2023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942E61-633D-478D-B758-557CD7EF7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67F220-1061-44D1-A229-E41A82C05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CABD82B-62D2-45DF-9192-9AD723300A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330" y="5388117"/>
            <a:ext cx="2019481" cy="136943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285960A4-DAF5-4058-BCBA-9777041144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81" y="5280201"/>
            <a:ext cx="1888535" cy="1585266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A2EB7A28-6B8B-4206-9E05-FF22DA6C2A4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26127" y="823894"/>
            <a:ext cx="1329993" cy="216000"/>
            <a:chOff x="0" y="0"/>
            <a:chExt cx="3925570" cy="637540"/>
          </a:xfrm>
        </p:grpSpPr>
        <p:pic>
          <p:nvPicPr>
            <p:cNvPr id="14" name="Imagen 13">
              <a:hlinkClick r:id="rId5"/>
              <a:extLst>
                <a:ext uri="{FF2B5EF4-FFF2-40B4-BE49-F238E27FC236}">
                  <a16:creationId xmlns:a16="http://schemas.microsoft.com/office/drawing/2014/main" id="{75CB4DD2-4654-491C-B869-C49CDD928F7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8050" y="66675"/>
              <a:ext cx="477520" cy="477520"/>
            </a:xfrm>
            <a:prstGeom prst="rect">
              <a:avLst/>
            </a:prstGeom>
          </p:spPr>
        </p:pic>
        <p:pic>
          <p:nvPicPr>
            <p:cNvPr id="15" name="Imagen 14">
              <a:hlinkClick r:id="rId7"/>
              <a:extLst>
                <a:ext uri="{FF2B5EF4-FFF2-40B4-BE49-F238E27FC236}">
                  <a16:creationId xmlns:a16="http://schemas.microsoft.com/office/drawing/2014/main" id="{7E5E5785-FDBC-41E9-96C5-9F6198428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6675"/>
              <a:ext cx="531495" cy="531495"/>
            </a:xfrm>
            <a:prstGeom prst="rect">
              <a:avLst/>
            </a:prstGeom>
          </p:spPr>
        </p:pic>
        <p:pic>
          <p:nvPicPr>
            <p:cNvPr id="16" name="Imagen 15">
              <a:hlinkClick r:id="rId9"/>
              <a:extLst>
                <a:ext uri="{FF2B5EF4-FFF2-40B4-BE49-F238E27FC236}">
                  <a16:creationId xmlns:a16="http://schemas.microsoft.com/office/drawing/2014/main" id="{391E9784-5665-49F4-9438-B1EC13AD73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700" y="66675"/>
              <a:ext cx="552450" cy="552450"/>
            </a:xfrm>
            <a:prstGeom prst="rect">
              <a:avLst/>
            </a:prstGeom>
          </p:spPr>
        </p:pic>
        <p:pic>
          <p:nvPicPr>
            <p:cNvPr id="17" name="Imagen 16">
              <a:hlinkClick r:id="rId11"/>
              <a:extLst>
                <a:ext uri="{FF2B5EF4-FFF2-40B4-BE49-F238E27FC236}">
                  <a16:creationId xmlns:a16="http://schemas.microsoft.com/office/drawing/2014/main" id="{111696A0-418F-4F21-B60C-C78601DB20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2625" y="0"/>
              <a:ext cx="637540" cy="637540"/>
            </a:xfrm>
            <a:prstGeom prst="rect">
              <a:avLst/>
            </a:prstGeom>
          </p:spPr>
        </p:pic>
        <p:pic>
          <p:nvPicPr>
            <p:cNvPr id="18" name="Imagen 17">
              <a:hlinkClick r:id="rId13"/>
              <a:extLst>
                <a:ext uri="{FF2B5EF4-FFF2-40B4-BE49-F238E27FC236}">
                  <a16:creationId xmlns:a16="http://schemas.microsoft.com/office/drawing/2014/main" id="{71A159DC-4022-4736-A5D0-C835004DB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5575" y="66675"/>
              <a:ext cx="531495" cy="531495"/>
            </a:xfrm>
            <a:prstGeom prst="rect">
              <a:avLst/>
            </a:prstGeom>
          </p:spPr>
        </p:pic>
        <p:pic>
          <p:nvPicPr>
            <p:cNvPr id="19" name="Imagen 18">
              <a:hlinkClick r:id="rId15"/>
              <a:extLst>
                <a:ext uri="{FF2B5EF4-FFF2-40B4-BE49-F238E27FC236}">
                  <a16:creationId xmlns:a16="http://schemas.microsoft.com/office/drawing/2014/main" id="{23CDE16D-1C22-41EB-BDC3-58535DC66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3500" y="66675"/>
              <a:ext cx="499110" cy="499110"/>
            </a:xfrm>
            <a:prstGeom prst="rect">
              <a:avLst/>
            </a:prstGeom>
          </p:spPr>
        </p:pic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D78CA50-2CDD-4F62-A9E5-355306561ED3}"/>
              </a:ext>
            </a:extLst>
          </p:cNvPr>
          <p:cNvSpPr txBox="1"/>
          <p:nvPr userDrawn="1"/>
        </p:nvSpPr>
        <p:spPr>
          <a:xfrm>
            <a:off x="1183340" y="445615"/>
            <a:ext cx="3015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46A6B6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#</a:t>
            </a:r>
            <a:r>
              <a:rPr lang="es-ES" dirty="0" err="1">
                <a:solidFill>
                  <a:srgbClr val="46A6B6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PrevenciónRiesgosSAS</a:t>
            </a:r>
            <a:endParaRPr lang="es-ES" dirty="0">
              <a:solidFill>
                <a:srgbClr val="46A6B6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33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6C55CB-3025-4BD6-9A74-566146B52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88D5726-9682-491E-8B2B-125FCD7C91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5A6B7A5-1274-4765-A071-B816A297A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15/10/2023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CAC2968-607A-4610-A62B-5E0910229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902413-2FCC-4107-8179-33416872C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5908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5F2D53E-96B0-4BB1-A169-192B3BA1D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3AAD2E7-6104-4A83-9BD0-81C101D8E4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87947F-A59C-4115-A540-86CC7F051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15/10/2023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78906C-F72F-46EE-81EE-21E08E0A3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03CFF4B-8CB9-4E04-950F-F7666E956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3469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09E7D3-C40B-4CC5-AAA3-62F34D59B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6378"/>
            <a:ext cx="105156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4755B1-8F97-4493-A894-FFADEBD45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FC0026-8AAA-4237-892B-AB258128D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15/10/2023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62988ED-DB23-44C3-AE2D-4A8C902D6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006316-05DA-4851-B9E7-25EA3E48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075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6B1618-9BAD-4CC5-A396-9E4DC937D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F07954-A23D-44DB-A3BB-02260A125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87A232A-C94D-4DFC-955B-A012D5E4B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15/10/2023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4E3889-D8E0-4357-A44A-571B7895B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9BB2F8-9208-4D2C-8239-BF40E566F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9604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326378-353F-49B4-9EC7-831229AB0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A6A945-E97D-47AC-9423-1DEEAB7A1A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A137096-8D1C-4E8F-91BE-06178854DD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A819F33-8F72-4A2C-A3CE-6BB77EF69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15/10/2023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D694A2-773F-49CE-A34E-C3B84CFA6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909991B-271F-48F5-9AAC-0F30AE111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9888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4248F0-20D9-45F5-B9A2-BF005BEC1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8874510-A615-4168-9A04-48E520D0E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873AB69-A763-49C2-A7B6-1E858EE6D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96C22CF-469C-48BD-B84B-9CEBE5BF7F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367621-5146-4D2A-8F05-E362828A5A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58A9D2F-8DB0-4F6B-BC87-06F5A7DA4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15/10/2023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B2BA62A-28AD-47DD-92F0-745406FF5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5C66EBD-EA05-433A-A6F3-8A2E4159D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170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255E2B-402A-490B-92B7-47C058B53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AE41D9A-E493-4279-9C04-74F2BE5DB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15/10/2023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8324139-65E4-4613-BC2C-0D00E6B2B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8F69CEA-033C-41A9-8EA3-F672F5553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3766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2AFF5A5-D158-4B03-9828-28ACF35FE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15/10/2023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EF37B6F-FFBA-4851-8AAD-8349AF4F8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F2FFC8D-A4B2-4F84-B3CD-2D311A1FC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8888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305A26-578E-4C24-8F80-4948FFF7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ED0830-C4B8-497A-8957-16C3C6472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B3F938E-88DE-48A9-BC43-7656EC2F81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903B199-B8CD-4379-8009-4AF4573B0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15/10/2023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84D1828-A280-4517-BB24-BEE883CE7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932AEF-2CC3-4946-B8B2-05F0A9E3F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9446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96A93D-56C8-46F5-8E81-ADB4DA339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F5436F1-5C4C-450B-B80B-B6A747392C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BB28A2A-D736-48A0-862F-A10E5C94C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4B838F5-EA49-4B2E-BFF5-81C48F5AC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15/10/2023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1CBADA6-831E-42A5-BF9E-C3714343B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3E27B7E-D3E6-4B5D-B939-4661B7533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1814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DBB5B0B9-5C25-492E-A457-FA2246C4CBE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" y="3747"/>
            <a:ext cx="12179508" cy="6850505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6DD74E3-B307-41C3-9D21-392411869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7C6056C-6908-4A2B-9780-C503001CB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9A02AA-69CD-4262-9539-10EDF2697C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F0CBD-6256-4F14-8A94-066E5A35E744}" type="datetimeFigureOut">
              <a:rPr lang="es-ES" smtClean="0"/>
              <a:t>15/10/2023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8C44CD8-EE0A-4CEC-951B-0AD8C39CDB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FF93C0-3168-40E0-901F-B8CF193F5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586B530-8066-4DE3-8E0B-9D342F4B70D0}"/>
              </a:ext>
            </a:extLst>
          </p:cNvPr>
          <p:cNvSpPr/>
          <p:nvPr userDrawn="1"/>
        </p:nvSpPr>
        <p:spPr>
          <a:xfrm>
            <a:off x="838200" y="196850"/>
            <a:ext cx="5000514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s-ES" sz="1400" b="1" dirty="0">
                <a:solidFill>
                  <a:srgbClr val="0E5966"/>
                </a:solidFill>
                <a:latin typeface="Teko Medium" panose="02000000000000000000" pitchFamily="2" charset="0"/>
                <a:ea typeface="DejaVu Sans Mono" panose="020B0609030804020204" pitchFamily="49" charset="0"/>
                <a:cs typeface="Teko Medium" panose="02000000000000000000" pitchFamily="2" charset="0"/>
              </a:rPr>
              <a:t>VI  JORNADAS DE PREVENCIÓN DE RIESGOS LABORALES DEL SAS</a:t>
            </a:r>
          </a:p>
          <a:p>
            <a:pPr>
              <a:lnSpc>
                <a:spcPts val="2000"/>
              </a:lnSpc>
            </a:pPr>
            <a:r>
              <a:rPr lang="es-ES" dirty="0">
                <a:solidFill>
                  <a:srgbClr val="0E5966"/>
                </a:solidFill>
                <a:latin typeface="Teko Medium" panose="02000000000000000000" pitchFamily="2" charset="0"/>
                <a:ea typeface="DejaVu Sans Mono" panose="020B0609030804020204" pitchFamily="49" charset="0"/>
                <a:cs typeface="Teko Medium" panose="02000000000000000000" pitchFamily="2" charset="0"/>
              </a:rPr>
              <a:t> </a:t>
            </a:r>
            <a:r>
              <a:rPr lang="es-ES" sz="1200" b="1" dirty="0">
                <a:solidFill>
                  <a:srgbClr val="46A6B6"/>
                </a:solidFill>
                <a:latin typeface="Calibri" panose="020F0502020204030204" pitchFamily="34" charset="0"/>
                <a:ea typeface="NSimSun" panose="02010609030101010101" pitchFamily="49" charset="-122"/>
              </a:rPr>
              <a:t>AVANZANDO EN PREVENCIÓN, CRECIENDO EN SALUD</a:t>
            </a:r>
            <a:endParaRPr lang="es-ES" sz="1200" dirty="0">
              <a:solidFill>
                <a:srgbClr val="46A6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691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AB77CD0-DDE0-4B4A-BB24-0F00F3C44E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351" y="3807312"/>
            <a:ext cx="6951306" cy="18000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s-ES" sz="4400" dirty="0"/>
              <a:t>Profesional Guía y VS como moduladores de los riesgos psicosociales, frente a las agresiones a profesionales sanitarios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F088C7D1-92DA-41BC-9838-000A7819B5E3}"/>
              </a:ext>
            </a:extLst>
          </p:cNvPr>
          <p:cNvSpPr txBox="1">
            <a:spLocks/>
          </p:cNvSpPr>
          <p:nvPr/>
        </p:nvSpPr>
        <p:spPr>
          <a:xfrm>
            <a:off x="1082351" y="5592569"/>
            <a:ext cx="6951306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dirty="0"/>
              <a:t>Martín-Valencia FJ; García-Luque G; Martín-García JJ; González-López O, Sanz-Pérez JJ</a:t>
            </a:r>
          </a:p>
        </p:txBody>
      </p:sp>
    </p:spTree>
    <p:extLst>
      <p:ext uri="{BB962C8B-B14F-4D97-AF65-F5344CB8AC3E}">
        <p14:creationId xmlns:p14="http://schemas.microsoft.com/office/powerpoint/2010/main" val="1973659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lecha: a la derecha 34">
            <a:extLst>
              <a:ext uri="{FF2B5EF4-FFF2-40B4-BE49-F238E27FC236}">
                <a16:creationId xmlns:a16="http://schemas.microsoft.com/office/drawing/2014/main" id="{2F6A05DC-1EA9-4EA1-B870-0B78EF546CA4}"/>
              </a:ext>
            </a:extLst>
          </p:cNvPr>
          <p:cNvSpPr/>
          <p:nvPr/>
        </p:nvSpPr>
        <p:spPr>
          <a:xfrm>
            <a:off x="1295652" y="5320279"/>
            <a:ext cx="8873584" cy="1276540"/>
          </a:xfrm>
          <a:prstGeom prst="rightArrow">
            <a:avLst/>
          </a:prstGeom>
          <a:solidFill>
            <a:schemeClr val="accent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INTRODUCCIÓN</a:t>
            </a:r>
          </a:p>
        </p:txBody>
      </p:sp>
      <p:pic>
        <p:nvPicPr>
          <p:cNvPr id="13" name="Marcador de contenido 12">
            <a:extLst>
              <a:ext uri="{FF2B5EF4-FFF2-40B4-BE49-F238E27FC236}">
                <a16:creationId xmlns:a16="http://schemas.microsoft.com/office/drawing/2014/main" id="{2694CB2D-A2E3-4FBB-BCF0-D7438A795E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812" y="3139281"/>
            <a:ext cx="1476375" cy="1724025"/>
          </a:xfr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FCAB6056-3457-4B4C-A333-C7A0A763A027}"/>
              </a:ext>
            </a:extLst>
          </p:cNvPr>
          <p:cNvSpPr txBox="1"/>
          <p:nvPr/>
        </p:nvSpPr>
        <p:spPr>
          <a:xfrm>
            <a:off x="5082580" y="4761770"/>
            <a:ext cx="2026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/>
              <a:t>PROFESIONAL GUÍA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E66B5FAE-175A-4713-ADD2-00C56E5FB1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848" y="1500445"/>
            <a:ext cx="935791" cy="1026206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80FFB161-27F2-44A9-A47D-E80FF0662C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082" y="4256864"/>
            <a:ext cx="944473" cy="1026206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3E9C6DBD-2CD7-49FD-97AF-6B9EBE5545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848" y="2821284"/>
            <a:ext cx="960293" cy="111272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5DF9A073-DFA2-46EB-9062-DEBBA8A21562}"/>
              </a:ext>
            </a:extLst>
          </p:cNvPr>
          <p:cNvSpPr txBox="1"/>
          <p:nvPr/>
        </p:nvSpPr>
        <p:spPr>
          <a:xfrm>
            <a:off x="8923179" y="1985321"/>
            <a:ext cx="2132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/>
              <a:t>PERFIL PSICOLÓGICO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F67D15B-4414-4D60-B662-A4B2D72DA0EE}"/>
              </a:ext>
            </a:extLst>
          </p:cNvPr>
          <p:cNvSpPr txBox="1"/>
          <p:nvPr/>
        </p:nvSpPr>
        <p:spPr>
          <a:xfrm>
            <a:off x="9087295" y="3292639"/>
            <a:ext cx="1804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/>
              <a:t>ESCUCHA ACTIVA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54C5677-5288-474D-9CA9-5DB9379FF665}"/>
              </a:ext>
            </a:extLst>
          </p:cNvPr>
          <p:cNvSpPr txBox="1"/>
          <p:nvPr/>
        </p:nvSpPr>
        <p:spPr>
          <a:xfrm>
            <a:off x="9482722" y="4696252"/>
            <a:ext cx="101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/>
              <a:t>EMPATÍA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95655B2-3AF0-4FDC-B87F-7EB8C6C40CDF}"/>
              </a:ext>
            </a:extLst>
          </p:cNvPr>
          <p:cNvSpPr txBox="1"/>
          <p:nvPr/>
        </p:nvSpPr>
        <p:spPr>
          <a:xfrm>
            <a:off x="9239695" y="3445039"/>
            <a:ext cx="1804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/>
              <a:t>ESCUCHA ACTIVA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90F9C4E-B60C-478D-A9BD-538ED2229D01}"/>
              </a:ext>
            </a:extLst>
          </p:cNvPr>
          <p:cNvSpPr txBox="1"/>
          <p:nvPr/>
        </p:nvSpPr>
        <p:spPr>
          <a:xfrm>
            <a:off x="1295652" y="1800655"/>
            <a:ext cx="30250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dirty="0"/>
              <a:t>PLAN DE AGRESIONES SSPA</a:t>
            </a: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57718903-EE55-4B3D-B7F9-D21ED79C68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460" y="2591384"/>
            <a:ext cx="1074548" cy="926798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898A0359-0EAA-43C4-8D16-A7DF619BFB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460" y="4009968"/>
            <a:ext cx="944473" cy="970245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CF2F4449-3EFB-452B-907D-B0FF247DC6F9}"/>
              </a:ext>
            </a:extLst>
          </p:cNvPr>
          <p:cNvSpPr txBox="1"/>
          <p:nvPr/>
        </p:nvSpPr>
        <p:spPr>
          <a:xfrm>
            <a:off x="1918436" y="3575856"/>
            <a:ext cx="1428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/>
              <a:t>ACOMPAÑAR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0D2F9DA-7690-431B-A9C8-8D4ABBAB974D}"/>
              </a:ext>
            </a:extLst>
          </p:cNvPr>
          <p:cNvSpPr txBox="1"/>
          <p:nvPr/>
        </p:nvSpPr>
        <p:spPr>
          <a:xfrm>
            <a:off x="1436235" y="5135613"/>
            <a:ext cx="2743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/>
              <a:t>DOCUMENTOS Y TRÁMITES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9D111BC8-3DD8-48DD-ACC4-846E7FE25887}"/>
              </a:ext>
            </a:extLst>
          </p:cNvPr>
          <p:cNvSpPr txBox="1"/>
          <p:nvPr/>
        </p:nvSpPr>
        <p:spPr>
          <a:xfrm>
            <a:off x="2209023" y="5801306"/>
            <a:ext cx="6860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</a:rPr>
              <a:t>GESTIÓN DOCUMENTAL				GESTIÓN EMOCIONAL</a:t>
            </a:r>
          </a:p>
        </p:txBody>
      </p:sp>
    </p:spTree>
    <p:extLst>
      <p:ext uri="{BB962C8B-B14F-4D97-AF65-F5344CB8AC3E}">
        <p14:creationId xmlns:p14="http://schemas.microsoft.com/office/powerpoint/2010/main" val="4271959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9194FB-EC76-4F8F-AD0A-60ED5BAD5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OBJETIVOS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D6DAD8-DBD5-4274-9E58-4DA2A15FB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8464" y="2259012"/>
            <a:ext cx="7375072" cy="3430587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3600"/>
              </a:spcBef>
            </a:pPr>
            <a:r>
              <a:rPr lang="es-ES" dirty="0"/>
              <a:t>Gestión DOCUMENTAL vs. Gestión EMOCIONAL</a:t>
            </a:r>
          </a:p>
          <a:p>
            <a:pPr>
              <a:spcBef>
                <a:spcPts val="3600"/>
              </a:spcBef>
            </a:pPr>
            <a:r>
              <a:rPr lang="es-ES" dirty="0"/>
              <a:t>Potenciar la figura del EQUIPO GUÍA</a:t>
            </a:r>
          </a:p>
          <a:p>
            <a:pPr>
              <a:spcBef>
                <a:spcPts val="3600"/>
              </a:spcBef>
            </a:pPr>
            <a:r>
              <a:rPr lang="es-ES" dirty="0"/>
              <a:t>Aumentar el </a:t>
            </a:r>
            <a:r>
              <a:rPr lang="es-ES" dirty="0" err="1"/>
              <a:t>nº</a:t>
            </a:r>
            <a:r>
              <a:rPr lang="es-ES" dirty="0"/>
              <a:t> de PUNTOS DE CONTACTO. + APOYO SOCIAL</a:t>
            </a:r>
          </a:p>
          <a:p>
            <a:pPr>
              <a:spcBef>
                <a:spcPts val="3600"/>
              </a:spcBef>
            </a:pPr>
            <a:r>
              <a:rPr lang="es-ES" dirty="0"/>
              <a:t>Eliminar los sentimiento de IMPOTENCIA y CULPABILIDAD que generan las agresiones.</a:t>
            </a:r>
          </a:p>
          <a:p>
            <a:pPr>
              <a:spcBef>
                <a:spcPts val="3600"/>
              </a:spcBef>
            </a:pPr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C695EFA-730A-4E6C-A069-E9CEF38745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125" y="1772557"/>
            <a:ext cx="727412" cy="747261"/>
          </a:xfrm>
          <a:prstGeom prst="rect">
            <a:avLst/>
          </a:prstGeom>
        </p:spPr>
      </p:pic>
      <p:pic>
        <p:nvPicPr>
          <p:cNvPr id="8" name="Marcador de contenido 12">
            <a:extLst>
              <a:ext uri="{FF2B5EF4-FFF2-40B4-BE49-F238E27FC236}">
                <a16:creationId xmlns:a16="http://schemas.microsoft.com/office/drawing/2014/main" id="{8B8075B5-8F9A-4DEE-8752-938BC79158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515" y="2747396"/>
            <a:ext cx="680022" cy="794090"/>
          </a:xfrm>
          <a:prstGeom prst="rect">
            <a:avLst/>
          </a:prstGeom>
        </p:spPr>
      </p:pic>
      <p:pic>
        <p:nvPicPr>
          <p:cNvPr id="9" name="Marcador de contenido 12">
            <a:extLst>
              <a:ext uri="{FF2B5EF4-FFF2-40B4-BE49-F238E27FC236}">
                <a16:creationId xmlns:a16="http://schemas.microsoft.com/office/drawing/2014/main" id="{3F04CA70-4668-4ED6-8FE8-B68A453FD2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373" y="2634910"/>
            <a:ext cx="680022" cy="79409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24B02E3-457A-4249-911C-E2699122E5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445" y="2581504"/>
            <a:ext cx="734020" cy="80139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624E5F6-7EFE-4A2A-B2C3-752393DEE5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465" y="2581504"/>
            <a:ext cx="734094" cy="801475"/>
          </a:xfrm>
          <a:prstGeom prst="rect">
            <a:avLst/>
          </a:prstGeom>
        </p:spPr>
      </p:pic>
      <p:sp>
        <p:nvSpPr>
          <p:cNvPr id="14" name="Círculo: vacío 13">
            <a:extLst>
              <a:ext uri="{FF2B5EF4-FFF2-40B4-BE49-F238E27FC236}">
                <a16:creationId xmlns:a16="http://schemas.microsoft.com/office/drawing/2014/main" id="{E4AB6216-11F6-49A9-BBD4-D386A4B16F45}"/>
              </a:ext>
            </a:extLst>
          </p:cNvPr>
          <p:cNvSpPr/>
          <p:nvPr/>
        </p:nvSpPr>
        <p:spPr>
          <a:xfrm>
            <a:off x="1711542" y="3769064"/>
            <a:ext cx="366577" cy="335087"/>
          </a:xfrm>
          <a:prstGeom prst="don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5" name="Círculo: vacío 14">
            <a:extLst>
              <a:ext uri="{FF2B5EF4-FFF2-40B4-BE49-F238E27FC236}">
                <a16:creationId xmlns:a16="http://schemas.microsoft.com/office/drawing/2014/main" id="{9813E6F4-6AEF-44A8-B783-7C7F03C87F11}"/>
              </a:ext>
            </a:extLst>
          </p:cNvPr>
          <p:cNvSpPr/>
          <p:nvPr/>
        </p:nvSpPr>
        <p:spPr>
          <a:xfrm>
            <a:off x="8868865" y="3783678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6" name="Círculo: vacío 15">
            <a:extLst>
              <a:ext uri="{FF2B5EF4-FFF2-40B4-BE49-F238E27FC236}">
                <a16:creationId xmlns:a16="http://schemas.microsoft.com/office/drawing/2014/main" id="{0059EBA8-9070-48A8-A95D-85E14EFD1597}"/>
              </a:ext>
            </a:extLst>
          </p:cNvPr>
          <p:cNvSpPr/>
          <p:nvPr/>
        </p:nvSpPr>
        <p:spPr>
          <a:xfrm>
            <a:off x="9857559" y="376906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7" name="Círculo: vacío 16">
            <a:extLst>
              <a:ext uri="{FF2B5EF4-FFF2-40B4-BE49-F238E27FC236}">
                <a16:creationId xmlns:a16="http://schemas.microsoft.com/office/drawing/2014/main" id="{6497DBAA-1824-4F1E-AE4B-32BC6DF3E5A2}"/>
              </a:ext>
            </a:extLst>
          </p:cNvPr>
          <p:cNvSpPr/>
          <p:nvPr/>
        </p:nvSpPr>
        <p:spPr>
          <a:xfrm>
            <a:off x="9334239" y="3783678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50FA827A-B666-4187-93E1-AF002D488B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515" y="4923706"/>
            <a:ext cx="754555" cy="75455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666B72C3-1272-4D92-A3F2-DC276E890C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535" y="1858314"/>
            <a:ext cx="801395" cy="801395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35C7BD8C-297F-4A93-A5E5-C2C0D01870B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377" y="4750421"/>
            <a:ext cx="1088571" cy="108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687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0452A0-1FB8-4A9A-A883-479C43423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METODOLOGÍA. Puntos de impacto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BD4D7B2-F464-4640-A379-59DED1C3C8AE}"/>
              </a:ext>
            </a:extLst>
          </p:cNvPr>
          <p:cNvSpPr txBox="1"/>
          <p:nvPr/>
        </p:nvSpPr>
        <p:spPr>
          <a:xfrm rot="-2700000">
            <a:off x="161327" y="5059840"/>
            <a:ext cx="2788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/>
              <a:t>Contacto por MI / Dirección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07C2673-832A-402D-8486-0E8FE7083246}"/>
              </a:ext>
            </a:extLst>
          </p:cNvPr>
          <p:cNvSpPr txBox="1"/>
          <p:nvPr/>
        </p:nvSpPr>
        <p:spPr>
          <a:xfrm rot="-2700000">
            <a:off x="1823067" y="4847472"/>
            <a:ext cx="2080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/>
              <a:t>Entrevista Prof. Guía</a:t>
            </a:r>
          </a:p>
        </p:txBody>
      </p:sp>
      <p:sp>
        <p:nvSpPr>
          <p:cNvPr id="19" name="Círculo: vacío 18">
            <a:extLst>
              <a:ext uri="{FF2B5EF4-FFF2-40B4-BE49-F238E27FC236}">
                <a16:creationId xmlns:a16="http://schemas.microsoft.com/office/drawing/2014/main" id="{C13A881B-5123-4CE1-A017-48B82F917784}"/>
              </a:ext>
            </a:extLst>
          </p:cNvPr>
          <p:cNvSpPr/>
          <p:nvPr/>
        </p:nvSpPr>
        <p:spPr>
          <a:xfrm>
            <a:off x="2440079" y="380064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0" name="Círculo: vacío 19">
            <a:extLst>
              <a:ext uri="{FF2B5EF4-FFF2-40B4-BE49-F238E27FC236}">
                <a16:creationId xmlns:a16="http://schemas.microsoft.com/office/drawing/2014/main" id="{377C887B-F20E-48EA-8D6E-D5D6042D62AC}"/>
              </a:ext>
            </a:extLst>
          </p:cNvPr>
          <p:cNvSpPr/>
          <p:nvPr/>
        </p:nvSpPr>
        <p:spPr>
          <a:xfrm>
            <a:off x="2440079" y="3338352"/>
            <a:ext cx="366577" cy="335087"/>
          </a:xfrm>
          <a:prstGeom prst="don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1" name="Círculo: vacío 20">
            <a:extLst>
              <a:ext uri="{FF2B5EF4-FFF2-40B4-BE49-F238E27FC236}">
                <a16:creationId xmlns:a16="http://schemas.microsoft.com/office/drawing/2014/main" id="{87341B4C-5153-4DF6-AD9C-5F4D4078500A}"/>
              </a:ext>
            </a:extLst>
          </p:cNvPr>
          <p:cNvSpPr/>
          <p:nvPr/>
        </p:nvSpPr>
        <p:spPr>
          <a:xfrm>
            <a:off x="3546399" y="380064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2" name="Círculo: vacío 21">
            <a:extLst>
              <a:ext uri="{FF2B5EF4-FFF2-40B4-BE49-F238E27FC236}">
                <a16:creationId xmlns:a16="http://schemas.microsoft.com/office/drawing/2014/main" id="{FEBF1A50-A912-446B-8904-64BD422FE7F3}"/>
              </a:ext>
            </a:extLst>
          </p:cNvPr>
          <p:cNvSpPr/>
          <p:nvPr/>
        </p:nvSpPr>
        <p:spPr>
          <a:xfrm>
            <a:off x="3546399" y="3338352"/>
            <a:ext cx="366577" cy="335087"/>
          </a:xfrm>
          <a:prstGeom prst="don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199F91D-6461-4D01-AAE7-08ECD56E74CD}"/>
              </a:ext>
            </a:extLst>
          </p:cNvPr>
          <p:cNvSpPr txBox="1"/>
          <p:nvPr/>
        </p:nvSpPr>
        <p:spPr>
          <a:xfrm rot="-2700000">
            <a:off x="1201925" y="4847469"/>
            <a:ext cx="218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/>
              <a:t>Contacto previo WHT</a:t>
            </a:r>
          </a:p>
        </p:txBody>
      </p:sp>
      <p:sp>
        <p:nvSpPr>
          <p:cNvPr id="26" name="Círculo: vacío 25">
            <a:extLst>
              <a:ext uri="{FF2B5EF4-FFF2-40B4-BE49-F238E27FC236}">
                <a16:creationId xmlns:a16="http://schemas.microsoft.com/office/drawing/2014/main" id="{8951FD4F-8012-4846-A3A7-70D8E63635E0}"/>
              </a:ext>
            </a:extLst>
          </p:cNvPr>
          <p:cNvSpPr/>
          <p:nvPr/>
        </p:nvSpPr>
        <p:spPr>
          <a:xfrm>
            <a:off x="2979021" y="380064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86E3C180-F9E5-4C53-AEE4-CD72A5AA0699}"/>
              </a:ext>
            </a:extLst>
          </p:cNvPr>
          <p:cNvSpPr txBox="1"/>
          <p:nvPr/>
        </p:nvSpPr>
        <p:spPr>
          <a:xfrm rot="-2700000">
            <a:off x="3527173" y="4691265"/>
            <a:ext cx="1592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/>
              <a:t>Infografía WHT</a:t>
            </a:r>
          </a:p>
        </p:txBody>
      </p:sp>
      <p:sp>
        <p:nvSpPr>
          <p:cNvPr id="29" name="Círculo: vacío 28">
            <a:extLst>
              <a:ext uri="{FF2B5EF4-FFF2-40B4-BE49-F238E27FC236}">
                <a16:creationId xmlns:a16="http://schemas.microsoft.com/office/drawing/2014/main" id="{56BC5E6F-109E-4FF7-B938-6C94D575FCD6}"/>
              </a:ext>
            </a:extLst>
          </p:cNvPr>
          <p:cNvSpPr/>
          <p:nvPr/>
        </p:nvSpPr>
        <p:spPr>
          <a:xfrm>
            <a:off x="4625067" y="380064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87432D5-E074-4265-9465-F7FB6241F26E}"/>
              </a:ext>
            </a:extLst>
          </p:cNvPr>
          <p:cNvSpPr txBox="1"/>
          <p:nvPr/>
        </p:nvSpPr>
        <p:spPr>
          <a:xfrm rot="-2700000">
            <a:off x="6146852" y="5110320"/>
            <a:ext cx="2800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/>
              <a:t>Ofrecimiento Taller AV WHT</a:t>
            </a:r>
          </a:p>
        </p:txBody>
      </p:sp>
      <p:sp>
        <p:nvSpPr>
          <p:cNvPr id="31" name="Círculo: vacío 30">
            <a:extLst>
              <a:ext uri="{FF2B5EF4-FFF2-40B4-BE49-F238E27FC236}">
                <a16:creationId xmlns:a16="http://schemas.microsoft.com/office/drawing/2014/main" id="{A855B430-8219-4D29-9DDD-9E7C80664D3A}"/>
              </a:ext>
            </a:extLst>
          </p:cNvPr>
          <p:cNvSpPr/>
          <p:nvPr/>
        </p:nvSpPr>
        <p:spPr>
          <a:xfrm>
            <a:off x="8318276" y="380064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D75AAD2-D135-4258-8C6B-DDBDFF7E3732}"/>
              </a:ext>
            </a:extLst>
          </p:cNvPr>
          <p:cNvSpPr txBox="1"/>
          <p:nvPr/>
        </p:nvSpPr>
        <p:spPr>
          <a:xfrm rot="-2700000">
            <a:off x="7305266" y="4861914"/>
            <a:ext cx="2039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/>
              <a:t>Asistencia Taller AV</a:t>
            </a:r>
          </a:p>
        </p:txBody>
      </p:sp>
      <p:sp>
        <p:nvSpPr>
          <p:cNvPr id="33" name="Círculo: vacío 32">
            <a:extLst>
              <a:ext uri="{FF2B5EF4-FFF2-40B4-BE49-F238E27FC236}">
                <a16:creationId xmlns:a16="http://schemas.microsoft.com/office/drawing/2014/main" id="{82603C94-C414-4D4B-95E9-70CA5252DFAF}"/>
              </a:ext>
            </a:extLst>
          </p:cNvPr>
          <p:cNvSpPr/>
          <p:nvPr/>
        </p:nvSpPr>
        <p:spPr>
          <a:xfrm>
            <a:off x="8810446" y="380064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61B5E06C-DBC7-4190-88F3-8FF5FF96C628}"/>
              </a:ext>
            </a:extLst>
          </p:cNvPr>
          <p:cNvSpPr txBox="1"/>
          <p:nvPr/>
        </p:nvSpPr>
        <p:spPr>
          <a:xfrm rot="-2700000">
            <a:off x="2900272" y="5141395"/>
            <a:ext cx="2817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/>
              <a:t>Cursos PRL pendientes WHT</a:t>
            </a:r>
          </a:p>
        </p:txBody>
      </p:sp>
      <p:sp>
        <p:nvSpPr>
          <p:cNvPr id="35" name="Círculo: vacío 34">
            <a:extLst>
              <a:ext uri="{FF2B5EF4-FFF2-40B4-BE49-F238E27FC236}">
                <a16:creationId xmlns:a16="http://schemas.microsoft.com/office/drawing/2014/main" id="{C8070F07-24DE-455F-A97B-8D6BE702A9A6}"/>
              </a:ext>
            </a:extLst>
          </p:cNvPr>
          <p:cNvSpPr/>
          <p:nvPr/>
        </p:nvSpPr>
        <p:spPr>
          <a:xfrm>
            <a:off x="5157648" y="380064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EA9EA6EE-A9FA-4EE5-9079-BE02A677401A}"/>
              </a:ext>
            </a:extLst>
          </p:cNvPr>
          <p:cNvSpPr txBox="1"/>
          <p:nvPr/>
        </p:nvSpPr>
        <p:spPr>
          <a:xfrm rot="-2700000">
            <a:off x="4394440" y="4999871"/>
            <a:ext cx="2395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/>
              <a:t>Asistencia Letrada WHT</a:t>
            </a:r>
          </a:p>
        </p:txBody>
      </p:sp>
      <p:sp>
        <p:nvSpPr>
          <p:cNvPr id="37" name="Círculo: vacío 36">
            <a:extLst>
              <a:ext uri="{FF2B5EF4-FFF2-40B4-BE49-F238E27FC236}">
                <a16:creationId xmlns:a16="http://schemas.microsoft.com/office/drawing/2014/main" id="{9F0AB51F-0D65-426A-A88F-DE6DF187FBCC}"/>
              </a:ext>
            </a:extLst>
          </p:cNvPr>
          <p:cNvSpPr/>
          <p:nvPr/>
        </p:nvSpPr>
        <p:spPr>
          <a:xfrm>
            <a:off x="6269974" y="380064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A25E0242-254E-42E2-9B9D-7F858AE2CA35}"/>
              </a:ext>
            </a:extLst>
          </p:cNvPr>
          <p:cNvSpPr txBox="1"/>
          <p:nvPr/>
        </p:nvSpPr>
        <p:spPr>
          <a:xfrm rot="-2700000">
            <a:off x="4899338" y="5097506"/>
            <a:ext cx="2176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/>
              <a:t>Contacto por Letrado</a:t>
            </a:r>
          </a:p>
        </p:txBody>
      </p:sp>
      <p:sp>
        <p:nvSpPr>
          <p:cNvPr id="41" name="Círculo: vacío 40">
            <a:extLst>
              <a:ext uri="{FF2B5EF4-FFF2-40B4-BE49-F238E27FC236}">
                <a16:creationId xmlns:a16="http://schemas.microsoft.com/office/drawing/2014/main" id="{40C1E3E1-C704-48AD-89FA-ABEA82AA5514}"/>
              </a:ext>
            </a:extLst>
          </p:cNvPr>
          <p:cNvSpPr/>
          <p:nvPr/>
        </p:nvSpPr>
        <p:spPr>
          <a:xfrm>
            <a:off x="6828504" y="380064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2" name="Círculo: vacío 41">
            <a:extLst>
              <a:ext uri="{FF2B5EF4-FFF2-40B4-BE49-F238E27FC236}">
                <a16:creationId xmlns:a16="http://schemas.microsoft.com/office/drawing/2014/main" id="{879F02BD-B52F-4CE3-89A9-60E30B44DAE4}"/>
              </a:ext>
            </a:extLst>
          </p:cNvPr>
          <p:cNvSpPr/>
          <p:nvPr/>
        </p:nvSpPr>
        <p:spPr>
          <a:xfrm>
            <a:off x="6836229" y="3287994"/>
            <a:ext cx="366577" cy="335087"/>
          </a:xfrm>
          <a:prstGeom prst="don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A4B0FB45-B762-485B-B1E3-75ACE54AE6A0}"/>
              </a:ext>
            </a:extLst>
          </p:cNvPr>
          <p:cNvSpPr txBox="1"/>
          <p:nvPr/>
        </p:nvSpPr>
        <p:spPr>
          <a:xfrm rot="-2700000">
            <a:off x="3524830" y="5045124"/>
            <a:ext cx="2622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/>
              <a:t>Llamada Tel. MT  “estado”</a:t>
            </a:r>
          </a:p>
        </p:txBody>
      </p:sp>
      <p:sp>
        <p:nvSpPr>
          <p:cNvPr id="44" name="Círculo: vacío 43">
            <a:extLst>
              <a:ext uri="{FF2B5EF4-FFF2-40B4-BE49-F238E27FC236}">
                <a16:creationId xmlns:a16="http://schemas.microsoft.com/office/drawing/2014/main" id="{3D53E910-8AFC-4C9E-ABAC-938BE8EC81AD}"/>
              </a:ext>
            </a:extLst>
          </p:cNvPr>
          <p:cNvSpPr/>
          <p:nvPr/>
        </p:nvSpPr>
        <p:spPr>
          <a:xfrm>
            <a:off x="5720292" y="380064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C3A9C26B-A530-4285-8395-D0CA2D2E7DC9}"/>
              </a:ext>
            </a:extLst>
          </p:cNvPr>
          <p:cNvSpPr txBox="1"/>
          <p:nvPr/>
        </p:nvSpPr>
        <p:spPr>
          <a:xfrm rot="-2700000">
            <a:off x="4726347" y="5282967"/>
            <a:ext cx="3271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/>
              <a:t>Ofrecimiento Consulta MT riesgo</a:t>
            </a:r>
          </a:p>
        </p:txBody>
      </p:sp>
      <p:sp>
        <p:nvSpPr>
          <p:cNvPr id="47" name="Círculo: vacío 46">
            <a:extLst>
              <a:ext uri="{FF2B5EF4-FFF2-40B4-BE49-F238E27FC236}">
                <a16:creationId xmlns:a16="http://schemas.microsoft.com/office/drawing/2014/main" id="{D4D605CD-F946-42EF-96D9-C44E420DF156}"/>
              </a:ext>
            </a:extLst>
          </p:cNvPr>
          <p:cNvSpPr/>
          <p:nvPr/>
        </p:nvSpPr>
        <p:spPr>
          <a:xfrm>
            <a:off x="7361603" y="380064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8" name="Círculo: vacío 47">
            <a:extLst>
              <a:ext uri="{FF2B5EF4-FFF2-40B4-BE49-F238E27FC236}">
                <a16:creationId xmlns:a16="http://schemas.microsoft.com/office/drawing/2014/main" id="{149778D5-B782-47C3-8A30-EB34995A6CC0}"/>
              </a:ext>
            </a:extLst>
          </p:cNvPr>
          <p:cNvSpPr/>
          <p:nvPr/>
        </p:nvSpPr>
        <p:spPr>
          <a:xfrm>
            <a:off x="7361603" y="3287994"/>
            <a:ext cx="366577" cy="335087"/>
          </a:xfrm>
          <a:prstGeom prst="don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47FD64EE-FA69-403F-9553-B8C78D2D0681}"/>
              </a:ext>
            </a:extLst>
          </p:cNvPr>
          <p:cNvSpPr txBox="1"/>
          <p:nvPr/>
        </p:nvSpPr>
        <p:spPr>
          <a:xfrm rot="-2700000">
            <a:off x="7037769" y="5202747"/>
            <a:ext cx="2870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/>
              <a:t>Contacto WHT post Taller AV</a:t>
            </a:r>
          </a:p>
        </p:txBody>
      </p:sp>
      <p:sp>
        <p:nvSpPr>
          <p:cNvPr id="50" name="Círculo: vacío 49">
            <a:extLst>
              <a:ext uri="{FF2B5EF4-FFF2-40B4-BE49-F238E27FC236}">
                <a16:creationId xmlns:a16="http://schemas.microsoft.com/office/drawing/2014/main" id="{FC190E78-38FB-40ED-987C-14FAC8FB0F15}"/>
              </a:ext>
            </a:extLst>
          </p:cNvPr>
          <p:cNvSpPr/>
          <p:nvPr/>
        </p:nvSpPr>
        <p:spPr>
          <a:xfrm>
            <a:off x="9306529" y="380064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FD0BDC0F-5AE1-4B9A-B770-BEA385769BAB}"/>
              </a:ext>
            </a:extLst>
          </p:cNvPr>
          <p:cNvSpPr txBox="1"/>
          <p:nvPr/>
        </p:nvSpPr>
        <p:spPr>
          <a:xfrm rot="-2700000">
            <a:off x="7634232" y="5061754"/>
            <a:ext cx="2888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/>
              <a:t>2ª Llamada Tel. MT  “estado”</a:t>
            </a:r>
          </a:p>
        </p:txBody>
      </p:sp>
      <p:sp>
        <p:nvSpPr>
          <p:cNvPr id="52" name="Círculo: vacío 51">
            <a:extLst>
              <a:ext uri="{FF2B5EF4-FFF2-40B4-BE49-F238E27FC236}">
                <a16:creationId xmlns:a16="http://schemas.microsoft.com/office/drawing/2014/main" id="{5FA576F7-56AD-4413-AAD5-498980FA6900}"/>
              </a:ext>
            </a:extLst>
          </p:cNvPr>
          <p:cNvSpPr/>
          <p:nvPr/>
        </p:nvSpPr>
        <p:spPr>
          <a:xfrm>
            <a:off x="9962742" y="380064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F3791BB6-F83A-49AD-99B7-381792B05E2D}"/>
              </a:ext>
            </a:extLst>
          </p:cNvPr>
          <p:cNvSpPr txBox="1"/>
          <p:nvPr/>
        </p:nvSpPr>
        <p:spPr>
          <a:xfrm rot="-2700000">
            <a:off x="8077765" y="5060666"/>
            <a:ext cx="3124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/>
              <a:t>2ª Contacto Prof. Guía “estado”</a:t>
            </a:r>
          </a:p>
        </p:txBody>
      </p:sp>
      <p:sp>
        <p:nvSpPr>
          <p:cNvPr id="56" name="Círculo: vacío 55">
            <a:extLst>
              <a:ext uri="{FF2B5EF4-FFF2-40B4-BE49-F238E27FC236}">
                <a16:creationId xmlns:a16="http://schemas.microsoft.com/office/drawing/2014/main" id="{0DBFAD6C-6C39-4008-B78B-087DF14AE6B8}"/>
              </a:ext>
            </a:extLst>
          </p:cNvPr>
          <p:cNvSpPr/>
          <p:nvPr/>
        </p:nvSpPr>
        <p:spPr>
          <a:xfrm>
            <a:off x="10524446" y="380064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203DD341-6562-462E-91E6-626631C0E190}"/>
              </a:ext>
            </a:extLst>
          </p:cNvPr>
          <p:cNvSpPr txBox="1"/>
          <p:nvPr/>
        </p:nvSpPr>
        <p:spPr>
          <a:xfrm rot="18900000">
            <a:off x="1589137" y="5154231"/>
            <a:ext cx="3088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/>
              <a:t>Investigación Agresión </a:t>
            </a:r>
            <a:r>
              <a:rPr lang="es-ES" dirty="0" err="1"/>
              <a:t>Tec</a:t>
            </a:r>
            <a:r>
              <a:rPr lang="es-ES" dirty="0"/>
              <a:t>. PRL</a:t>
            </a:r>
          </a:p>
        </p:txBody>
      </p:sp>
      <p:sp>
        <p:nvSpPr>
          <p:cNvPr id="58" name="Círculo: vacío 57">
            <a:extLst>
              <a:ext uri="{FF2B5EF4-FFF2-40B4-BE49-F238E27FC236}">
                <a16:creationId xmlns:a16="http://schemas.microsoft.com/office/drawing/2014/main" id="{17E71856-08C7-480B-8B24-9A94D0D8B99C}"/>
              </a:ext>
            </a:extLst>
          </p:cNvPr>
          <p:cNvSpPr/>
          <p:nvPr/>
        </p:nvSpPr>
        <p:spPr>
          <a:xfrm>
            <a:off x="4109043" y="380064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9" name="Círculo: vacío 58">
            <a:extLst>
              <a:ext uri="{FF2B5EF4-FFF2-40B4-BE49-F238E27FC236}">
                <a16:creationId xmlns:a16="http://schemas.microsoft.com/office/drawing/2014/main" id="{F1872D84-FB3A-4EA1-A0EF-33C0C20F858B}"/>
              </a:ext>
            </a:extLst>
          </p:cNvPr>
          <p:cNvSpPr/>
          <p:nvPr/>
        </p:nvSpPr>
        <p:spPr>
          <a:xfrm>
            <a:off x="4109042" y="3287994"/>
            <a:ext cx="366577" cy="335087"/>
          </a:xfrm>
          <a:prstGeom prst="don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B6C0E04B-6CC5-47F9-A08C-D6DD77E93632}"/>
              </a:ext>
            </a:extLst>
          </p:cNvPr>
          <p:cNvSpPr txBox="1"/>
          <p:nvPr/>
        </p:nvSpPr>
        <p:spPr>
          <a:xfrm rot="-2700000">
            <a:off x="5148821" y="5236188"/>
            <a:ext cx="3439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/>
              <a:t>Contacto por Unidad Profesionales</a:t>
            </a:r>
          </a:p>
        </p:txBody>
      </p:sp>
      <p:sp>
        <p:nvSpPr>
          <p:cNvPr id="61" name="Círculo: vacío 60">
            <a:extLst>
              <a:ext uri="{FF2B5EF4-FFF2-40B4-BE49-F238E27FC236}">
                <a16:creationId xmlns:a16="http://schemas.microsoft.com/office/drawing/2014/main" id="{F4B0091C-8A65-47E6-9603-46D417993C7A}"/>
              </a:ext>
            </a:extLst>
          </p:cNvPr>
          <p:cNvSpPr/>
          <p:nvPr/>
        </p:nvSpPr>
        <p:spPr>
          <a:xfrm>
            <a:off x="7857203" y="3800643"/>
            <a:ext cx="366577" cy="335087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2" name="Círculo: vacío 61">
            <a:extLst>
              <a:ext uri="{FF2B5EF4-FFF2-40B4-BE49-F238E27FC236}">
                <a16:creationId xmlns:a16="http://schemas.microsoft.com/office/drawing/2014/main" id="{51AB1344-1E47-4601-81D2-12B34708446B}"/>
              </a:ext>
            </a:extLst>
          </p:cNvPr>
          <p:cNvSpPr/>
          <p:nvPr/>
        </p:nvSpPr>
        <p:spPr>
          <a:xfrm>
            <a:off x="7857203" y="3287994"/>
            <a:ext cx="366577" cy="335087"/>
          </a:xfrm>
          <a:prstGeom prst="don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D480B598-1CEF-47C3-A171-896DA33C9177}"/>
              </a:ext>
            </a:extLst>
          </p:cNvPr>
          <p:cNvSpPr txBox="1"/>
          <p:nvPr/>
        </p:nvSpPr>
        <p:spPr>
          <a:xfrm>
            <a:off x="10941398" y="3522401"/>
            <a:ext cx="5741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dirty="0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81537552-98D1-43FC-A9F1-49A5CD32DDCC}"/>
              </a:ext>
            </a:extLst>
          </p:cNvPr>
          <p:cNvSpPr txBox="1"/>
          <p:nvPr/>
        </p:nvSpPr>
        <p:spPr>
          <a:xfrm>
            <a:off x="2756414" y="1691683"/>
            <a:ext cx="1808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6 impactos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ACD168EF-87C2-4E70-86C5-E90658043509}"/>
              </a:ext>
            </a:extLst>
          </p:cNvPr>
          <p:cNvSpPr txBox="1"/>
          <p:nvPr/>
        </p:nvSpPr>
        <p:spPr>
          <a:xfrm>
            <a:off x="2756414" y="2235623"/>
            <a:ext cx="1808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15 impactos</a:t>
            </a:r>
          </a:p>
        </p:txBody>
      </p:sp>
      <p:sp>
        <p:nvSpPr>
          <p:cNvPr id="71" name="Rectángulo 70">
            <a:extLst>
              <a:ext uri="{FF2B5EF4-FFF2-40B4-BE49-F238E27FC236}">
                <a16:creationId xmlns:a16="http://schemas.microsoft.com/office/drawing/2014/main" id="{80D947FA-798F-43D3-AD47-32DF949419E0}"/>
              </a:ext>
            </a:extLst>
          </p:cNvPr>
          <p:cNvSpPr/>
          <p:nvPr/>
        </p:nvSpPr>
        <p:spPr>
          <a:xfrm>
            <a:off x="4376110" y="1818293"/>
            <a:ext cx="1485150" cy="33508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Rectángulo 71">
            <a:extLst>
              <a:ext uri="{FF2B5EF4-FFF2-40B4-BE49-F238E27FC236}">
                <a16:creationId xmlns:a16="http://schemas.microsoft.com/office/drawing/2014/main" id="{B8E51A4A-B1C4-48BC-85CF-FB2B7A97E8C9}"/>
              </a:ext>
            </a:extLst>
          </p:cNvPr>
          <p:cNvSpPr/>
          <p:nvPr/>
        </p:nvSpPr>
        <p:spPr>
          <a:xfrm>
            <a:off x="4376110" y="2276797"/>
            <a:ext cx="1485150" cy="33508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4" name="Rectángulo 73">
            <a:extLst>
              <a:ext uri="{FF2B5EF4-FFF2-40B4-BE49-F238E27FC236}">
                <a16:creationId xmlns:a16="http://schemas.microsoft.com/office/drawing/2014/main" id="{45ED972A-0D73-47F5-9B94-F2088833BBA2}"/>
              </a:ext>
            </a:extLst>
          </p:cNvPr>
          <p:cNvSpPr/>
          <p:nvPr/>
        </p:nvSpPr>
        <p:spPr>
          <a:xfrm>
            <a:off x="6553959" y="2276795"/>
            <a:ext cx="1485150" cy="33508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B2AD2D71-5377-4A76-A6F2-E928D2B9D29C}"/>
              </a:ext>
            </a:extLst>
          </p:cNvPr>
          <p:cNvSpPr/>
          <p:nvPr/>
        </p:nvSpPr>
        <p:spPr>
          <a:xfrm>
            <a:off x="5861260" y="2284053"/>
            <a:ext cx="1485150" cy="33508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5930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0452A0-1FB8-4A9A-A883-479C43423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METODOLOGÍA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0E2CB77-7724-4A59-86F0-BCAAC2862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2629" y="1825625"/>
            <a:ext cx="8273142" cy="833568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3600"/>
              </a:spcBef>
            </a:pPr>
            <a:r>
              <a:rPr lang="es-ES" dirty="0"/>
              <a:t>Centrar la Entrevista en “COMO SE SIENTE” la víctima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3A8C1D0-FB66-45BF-8A9F-192B7CF5A0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886" y="1585686"/>
            <a:ext cx="754743" cy="75474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5F02B6A-4AA6-419D-8242-1B5D991FFB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9734" y="2510698"/>
            <a:ext cx="613229" cy="61322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973A0A2-60F1-47F6-A9C6-EB54947E3D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052" y="3182254"/>
            <a:ext cx="613167" cy="66944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8A80D848-9386-4586-A152-05B54C1CA2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446" y="3182254"/>
            <a:ext cx="613229" cy="669515"/>
          </a:xfrm>
          <a:prstGeom prst="rect">
            <a:avLst/>
          </a:prstGeom>
        </p:spPr>
      </p:pic>
      <p:grpSp>
        <p:nvGrpSpPr>
          <p:cNvPr id="29" name="Grupo 28">
            <a:extLst>
              <a:ext uri="{FF2B5EF4-FFF2-40B4-BE49-F238E27FC236}">
                <a16:creationId xmlns:a16="http://schemas.microsoft.com/office/drawing/2014/main" id="{386A6222-C6B0-4982-8A1E-EBCACDEE2E71}"/>
              </a:ext>
            </a:extLst>
          </p:cNvPr>
          <p:cNvGrpSpPr/>
          <p:nvPr/>
        </p:nvGrpSpPr>
        <p:grpSpPr>
          <a:xfrm>
            <a:off x="9459012" y="4121473"/>
            <a:ext cx="1639945" cy="840325"/>
            <a:chOff x="8929947" y="3686186"/>
            <a:chExt cx="1639945" cy="840325"/>
          </a:xfrm>
        </p:grpSpPr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3FD9AC16-8E01-4834-8ACD-A90B35BB74B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929947" y="4144985"/>
              <a:ext cx="336194" cy="350145"/>
            </a:xfrm>
            <a:prstGeom prst="rect">
              <a:avLst/>
            </a:prstGeom>
          </p:spPr>
        </p:pic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2156CFA2-24A1-4B7B-836C-7FF876C04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174208" y="3826221"/>
              <a:ext cx="336194" cy="350145"/>
            </a:xfrm>
            <a:prstGeom prst="rect">
              <a:avLst/>
            </a:prstGeom>
          </p:spPr>
        </p:pic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6F69B1AE-32EE-4D84-99D3-65F19D9BC33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545080" y="3686186"/>
              <a:ext cx="336194" cy="350145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D11248BA-0526-4854-894B-28B43C3D7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909202" y="3921262"/>
              <a:ext cx="336194" cy="350145"/>
            </a:xfrm>
            <a:prstGeom prst="rect">
              <a:avLst/>
            </a:prstGeom>
          </p:spPr>
        </p:pic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2B9A096C-E25F-4F39-8E76-15CC19467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233698" y="4176366"/>
              <a:ext cx="336194" cy="350145"/>
            </a:xfrm>
            <a:prstGeom prst="rect">
              <a:avLst/>
            </a:prstGeom>
          </p:spPr>
        </p:pic>
      </p:grpSp>
      <p:pic>
        <p:nvPicPr>
          <p:cNvPr id="24" name="Imagen 23">
            <a:extLst>
              <a:ext uri="{FF2B5EF4-FFF2-40B4-BE49-F238E27FC236}">
                <a16:creationId xmlns:a16="http://schemas.microsoft.com/office/drawing/2014/main" id="{7A85BA02-8A07-4D55-ACB4-89593ECA93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675" y="5325940"/>
            <a:ext cx="1016000" cy="1016000"/>
          </a:xfrm>
          <a:prstGeom prst="rect">
            <a:avLst/>
          </a:prstGeom>
        </p:spPr>
      </p:pic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id="{94A56244-A589-4F73-AA63-1A780D5B6010}"/>
              </a:ext>
            </a:extLst>
          </p:cNvPr>
          <p:cNvSpPr txBox="1">
            <a:spLocks/>
          </p:cNvSpPr>
          <p:nvPr/>
        </p:nvSpPr>
        <p:spPr>
          <a:xfrm>
            <a:off x="3116104" y="2544197"/>
            <a:ext cx="7707086" cy="669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600"/>
              </a:spcBef>
            </a:pPr>
            <a:r>
              <a:rPr lang="es-ES" dirty="0"/>
              <a:t>Acercarse desde una perspectiva “no invasiva”</a:t>
            </a:r>
          </a:p>
        </p:txBody>
      </p:sp>
      <p:sp>
        <p:nvSpPr>
          <p:cNvPr id="26" name="Marcador de contenido 2">
            <a:extLst>
              <a:ext uri="{FF2B5EF4-FFF2-40B4-BE49-F238E27FC236}">
                <a16:creationId xmlns:a16="http://schemas.microsoft.com/office/drawing/2014/main" id="{DFAFF50C-55DA-40CF-B26C-13B885306FEA}"/>
              </a:ext>
            </a:extLst>
          </p:cNvPr>
          <p:cNvSpPr txBox="1">
            <a:spLocks/>
          </p:cNvSpPr>
          <p:nvPr/>
        </p:nvSpPr>
        <p:spPr>
          <a:xfrm>
            <a:off x="2617127" y="5533275"/>
            <a:ext cx="7901502" cy="101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600"/>
              </a:spcBef>
            </a:pPr>
            <a:r>
              <a:rPr lang="es-ES" dirty="0"/>
              <a:t>Seguimiento posterior por MT para comprobar </a:t>
            </a:r>
            <a:r>
              <a:rPr lang="es-ES" b="1" dirty="0"/>
              <a:t>estado emocional</a:t>
            </a:r>
          </a:p>
        </p:txBody>
      </p:sp>
      <p:sp>
        <p:nvSpPr>
          <p:cNvPr id="27" name="Marcador de contenido 2">
            <a:extLst>
              <a:ext uri="{FF2B5EF4-FFF2-40B4-BE49-F238E27FC236}">
                <a16:creationId xmlns:a16="http://schemas.microsoft.com/office/drawing/2014/main" id="{F5FAB238-3A42-45DB-9DB9-E2D0009992C4}"/>
              </a:ext>
            </a:extLst>
          </p:cNvPr>
          <p:cNvSpPr txBox="1">
            <a:spLocks/>
          </p:cNvSpPr>
          <p:nvPr/>
        </p:nvSpPr>
        <p:spPr>
          <a:xfrm>
            <a:off x="2583468" y="3416411"/>
            <a:ext cx="7707086" cy="568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600"/>
              </a:spcBef>
            </a:pPr>
            <a:r>
              <a:rPr lang="es-ES" dirty="0"/>
              <a:t>Inclusión de más puntos de contacto por  VS</a:t>
            </a:r>
          </a:p>
        </p:txBody>
      </p:sp>
      <p:sp>
        <p:nvSpPr>
          <p:cNvPr id="28" name="Marcador de contenido 2">
            <a:extLst>
              <a:ext uri="{FF2B5EF4-FFF2-40B4-BE49-F238E27FC236}">
                <a16:creationId xmlns:a16="http://schemas.microsoft.com/office/drawing/2014/main" id="{ECBD1B41-1301-4BE7-8B07-15D7B5DBDA41}"/>
              </a:ext>
            </a:extLst>
          </p:cNvPr>
          <p:cNvSpPr txBox="1">
            <a:spLocks/>
          </p:cNvSpPr>
          <p:nvPr/>
        </p:nvSpPr>
        <p:spPr>
          <a:xfrm>
            <a:off x="1101191" y="4278357"/>
            <a:ext cx="8033326" cy="871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600"/>
              </a:spcBef>
            </a:pPr>
            <a:r>
              <a:rPr lang="es-ES" dirty="0"/>
              <a:t>Taller práctico para Autodefensa de Agresiones Verbales a víctimas</a:t>
            </a:r>
          </a:p>
        </p:txBody>
      </p:sp>
    </p:spTree>
    <p:extLst>
      <p:ext uri="{BB962C8B-B14F-4D97-AF65-F5344CB8AC3E}">
        <p14:creationId xmlns:p14="http://schemas.microsoft.com/office/powerpoint/2010/main" val="209960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2B93A3-1C0F-442A-851C-C98EB54FC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s-ES" dirty="0"/>
              <a:t>RESULTADOS</a:t>
            </a:r>
          </a:p>
        </p:txBody>
      </p:sp>
      <p:sp>
        <p:nvSpPr>
          <p:cNvPr id="7" name="Círculo: vacío 6">
            <a:extLst>
              <a:ext uri="{FF2B5EF4-FFF2-40B4-BE49-F238E27FC236}">
                <a16:creationId xmlns:a16="http://schemas.microsoft.com/office/drawing/2014/main" id="{AE37136D-1E25-4C6F-87E4-F5E7FD1012CA}"/>
              </a:ext>
            </a:extLst>
          </p:cNvPr>
          <p:cNvSpPr/>
          <p:nvPr/>
        </p:nvSpPr>
        <p:spPr>
          <a:xfrm>
            <a:off x="2530882" y="2770754"/>
            <a:ext cx="861931" cy="787889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9EE3C318-0FEA-41D7-8448-84A6CA25E685}"/>
              </a:ext>
            </a:extLst>
          </p:cNvPr>
          <p:cNvSpPr txBox="1">
            <a:spLocks/>
          </p:cNvSpPr>
          <p:nvPr/>
        </p:nvSpPr>
        <p:spPr>
          <a:xfrm>
            <a:off x="1206407" y="3777080"/>
            <a:ext cx="3298371" cy="7878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Aumento 250%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0" indent="0" algn="ctr">
              <a:buNone/>
            </a:pP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puntos de contacto</a:t>
            </a:r>
          </a:p>
        </p:txBody>
      </p:sp>
      <p:sp>
        <p:nvSpPr>
          <p:cNvPr id="9" name="Círculo: vacío 8">
            <a:extLst>
              <a:ext uri="{FF2B5EF4-FFF2-40B4-BE49-F238E27FC236}">
                <a16:creationId xmlns:a16="http://schemas.microsoft.com/office/drawing/2014/main" id="{28D59E1C-DDB5-4F60-9A84-923146DF82C0}"/>
              </a:ext>
            </a:extLst>
          </p:cNvPr>
          <p:cNvSpPr/>
          <p:nvPr/>
        </p:nvSpPr>
        <p:spPr>
          <a:xfrm>
            <a:off x="2164305" y="3223556"/>
            <a:ext cx="366577" cy="335087"/>
          </a:xfrm>
          <a:prstGeom prst="don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496C682A-9354-4E10-A25F-45DE81148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618" y="2679324"/>
            <a:ext cx="1326306" cy="1081768"/>
          </a:xfrm>
          <a:prstGeom prst="rect">
            <a:avLst/>
          </a:prstGeom>
        </p:spPr>
      </p:pic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16BD2BFB-FFF1-43FD-83C2-1D2E16424898}"/>
              </a:ext>
            </a:extLst>
          </p:cNvPr>
          <p:cNvSpPr txBox="1">
            <a:spLocks/>
          </p:cNvSpPr>
          <p:nvPr/>
        </p:nvSpPr>
        <p:spPr>
          <a:xfrm>
            <a:off x="4388853" y="3777079"/>
            <a:ext cx="3298371" cy="13255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Entrevista</a:t>
            </a:r>
          </a:p>
          <a:p>
            <a:pPr marL="0" indent="0" algn="ctr">
              <a:buNone/>
            </a:pP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</a:t>
            </a:r>
            <a:r>
              <a:rPr lang="es-E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cómo se siente” </a:t>
            </a:r>
          </a:p>
          <a:p>
            <a:pPr marL="0" indent="0" algn="ctr">
              <a:buNone/>
            </a:pP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víctima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0B708D63-2BC9-4176-9026-500C301022A0}"/>
              </a:ext>
            </a:extLst>
          </p:cNvPr>
          <p:cNvGrpSpPr/>
          <p:nvPr/>
        </p:nvGrpSpPr>
        <p:grpSpPr>
          <a:xfrm>
            <a:off x="8387750" y="2417608"/>
            <a:ext cx="1639945" cy="840325"/>
            <a:chOff x="8929947" y="3686186"/>
            <a:chExt cx="1639945" cy="840325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233B27BC-0DBF-429C-AD68-17559D3C82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929947" y="4144985"/>
              <a:ext cx="336194" cy="350145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F7351880-DCCA-4AC1-9CD7-6526C422A0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174208" y="3826221"/>
              <a:ext cx="336194" cy="350145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8952AF2A-D88F-4E63-9475-882A643E5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545080" y="3686186"/>
              <a:ext cx="336194" cy="350145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3CDB9101-47CC-4519-AD96-AD9452D0E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909202" y="3921262"/>
              <a:ext cx="336194" cy="350145"/>
            </a:xfrm>
            <a:prstGeom prst="rect">
              <a:avLst/>
            </a:prstGeom>
          </p:spPr>
        </p:pic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2406A449-56B5-4246-B345-A247B06FF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233698" y="4176366"/>
              <a:ext cx="336194" cy="350145"/>
            </a:xfrm>
            <a:prstGeom prst="rect">
              <a:avLst/>
            </a:prstGeom>
          </p:spPr>
        </p:pic>
      </p:grp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42AA6117-35C9-4FC0-A3C9-AA114DBE806D}"/>
              </a:ext>
            </a:extLst>
          </p:cNvPr>
          <p:cNvSpPr txBox="1">
            <a:spLocks/>
          </p:cNvSpPr>
          <p:nvPr/>
        </p:nvSpPr>
        <p:spPr>
          <a:xfrm>
            <a:off x="7521794" y="3709557"/>
            <a:ext cx="3298371" cy="13255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Talleres prácticos</a:t>
            </a:r>
          </a:p>
          <a:p>
            <a:pPr marL="0" indent="0" algn="ctr">
              <a:buNone/>
            </a:pP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Agresiones Verbales</a:t>
            </a:r>
          </a:p>
          <a:p>
            <a:pPr marL="0" indent="0" algn="ctr">
              <a:buNone/>
            </a:pP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Satisfacción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8C75527C-E233-443A-B824-891AF8D0A9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660" y="3134664"/>
            <a:ext cx="560472" cy="61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837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FCA9FF-C5EE-49D8-8E6A-70E6B3E47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CE1691-EC9D-4AE4-9108-80C80808B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1200" y="1825625"/>
            <a:ext cx="8102600" cy="4351338"/>
          </a:xfrm>
        </p:spPr>
        <p:txBody>
          <a:bodyPr/>
          <a:lstStyle/>
          <a:p>
            <a:pPr>
              <a:spcBef>
                <a:spcPts val="4800"/>
              </a:spcBef>
            </a:pPr>
            <a:r>
              <a:rPr lang="es-ES" b="1" dirty="0"/>
              <a:t>Profesional o Equipo Guía centrado en lo</a:t>
            </a:r>
            <a:r>
              <a:rPr lang="es-ES" dirty="0"/>
              <a:t> </a:t>
            </a:r>
            <a:r>
              <a:rPr lang="es-ES" b="1" dirty="0"/>
              <a:t>emocional</a:t>
            </a:r>
            <a:r>
              <a:rPr lang="es-ES" dirty="0"/>
              <a:t> es un modulador de los riesgos psicosociales</a:t>
            </a:r>
          </a:p>
          <a:p>
            <a:pPr>
              <a:spcBef>
                <a:spcPts val="4800"/>
              </a:spcBef>
            </a:pPr>
            <a:r>
              <a:rPr lang="es-ES" dirty="0"/>
              <a:t>La práctica de la </a:t>
            </a:r>
            <a:r>
              <a:rPr lang="es-ES" b="1" dirty="0"/>
              <a:t>escucha activa </a:t>
            </a:r>
            <a:r>
              <a:rPr lang="es-ES" dirty="0"/>
              <a:t>durante la entrevista </a:t>
            </a:r>
            <a:r>
              <a:rPr lang="es-ES" b="1" dirty="0"/>
              <a:t>reduce el daño emocional </a:t>
            </a:r>
            <a:r>
              <a:rPr lang="es-ES" dirty="0"/>
              <a:t>posterior</a:t>
            </a:r>
          </a:p>
          <a:p>
            <a:pPr>
              <a:spcBef>
                <a:spcPts val="4800"/>
              </a:spcBef>
            </a:pPr>
            <a:r>
              <a:rPr lang="es-ES" dirty="0"/>
              <a:t>El </a:t>
            </a:r>
            <a:r>
              <a:rPr lang="es-ES" b="1" dirty="0"/>
              <a:t>incremento de puntos de impacto </a:t>
            </a:r>
            <a:r>
              <a:rPr lang="es-ES" dirty="0"/>
              <a:t>aumenta la </a:t>
            </a:r>
            <a:r>
              <a:rPr lang="es-ES" b="1" dirty="0"/>
              <a:t>percepción de apoyo social </a:t>
            </a:r>
            <a:r>
              <a:rPr lang="es-ES" dirty="0"/>
              <a:t>por parte de la organización</a:t>
            </a:r>
          </a:p>
        </p:txBody>
      </p:sp>
      <p:pic>
        <p:nvPicPr>
          <p:cNvPr id="4" name="Marcador de contenido 12">
            <a:extLst>
              <a:ext uri="{FF2B5EF4-FFF2-40B4-BE49-F238E27FC236}">
                <a16:creationId xmlns:a16="http://schemas.microsoft.com/office/drawing/2014/main" id="{15A2FD14-E304-4381-87D4-05B8AA2817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743" y="1825625"/>
            <a:ext cx="984930" cy="115014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6727762-A7EB-4C3A-A2F2-B4F96368DD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590" y="1860650"/>
            <a:ext cx="984930" cy="108009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20D15E4-5172-4C6F-8B99-7D088F72A3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091" y="2975768"/>
            <a:ext cx="875846" cy="101486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FB6B70A-BF71-4FB6-9BA6-096892CE3F5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208"/>
          <a:stretch/>
        </p:blipFill>
        <p:spPr>
          <a:xfrm>
            <a:off x="1107532" y="4519159"/>
            <a:ext cx="2280281" cy="144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9224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SAS 2023">
      <a:dk1>
        <a:srgbClr val="2B2B2B"/>
      </a:dk1>
      <a:lt1>
        <a:srgbClr val="FFFFFF"/>
      </a:lt1>
      <a:dk2>
        <a:srgbClr val="007933"/>
      </a:dk2>
      <a:lt2>
        <a:srgbClr val="C9C9C9"/>
      </a:lt2>
      <a:accent1>
        <a:srgbClr val="64A83F"/>
      </a:accent1>
      <a:accent2>
        <a:srgbClr val="18903D"/>
      </a:accent2>
      <a:accent3>
        <a:srgbClr val="949494"/>
      </a:accent3>
      <a:accent4>
        <a:srgbClr val="C9C9C9"/>
      </a:accent4>
      <a:accent5>
        <a:srgbClr val="E5E5E5"/>
      </a:accent5>
      <a:accent6>
        <a:srgbClr val="007078"/>
      </a:accent6>
      <a:hlink>
        <a:srgbClr val="006036"/>
      </a:hlink>
      <a:folHlink>
        <a:srgbClr val="70AD4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941</Words>
  <Application>Microsoft Office PowerPoint</Application>
  <PresentationFormat>Panorámica</PresentationFormat>
  <Paragraphs>96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Poppins Medium</vt:lpstr>
      <vt:lpstr>Teko Medium</vt:lpstr>
      <vt:lpstr>Tema de Office</vt:lpstr>
      <vt:lpstr>Presentación de PowerPoint</vt:lpstr>
      <vt:lpstr>INTRODUCCIÓN</vt:lpstr>
      <vt:lpstr>OBJETIVOS</vt:lpstr>
      <vt:lpstr>METODOLOGÍA. Puntos de impacto</vt:lpstr>
      <vt:lpstr>METODOLOGÍA</vt:lpstr>
      <vt:lpstr>RESULTADOS</vt:lpstr>
      <vt:lpstr>CONCLUSIONES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Rosario Prieto Hermoso</dc:creator>
  <cp:lastModifiedBy>Pachy</cp:lastModifiedBy>
  <cp:revision>48</cp:revision>
  <dcterms:created xsi:type="dcterms:W3CDTF">2023-09-24T10:04:11Z</dcterms:created>
  <dcterms:modified xsi:type="dcterms:W3CDTF">2023-10-15T11:26:29Z</dcterms:modified>
</cp:coreProperties>
</file>