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Hoja1!$B$4</c:f>
              <c:strCache>
                <c:ptCount val="1"/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C3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FD-46A8-9B55-2A7DB7A0ABB9}"/>
              </c:ext>
            </c:extLst>
          </c:dPt>
          <c:dLbls>
            <c:dLbl>
              <c:idx val="0"/>
              <c:layout>
                <c:manualLayout>
                  <c:x val="-3.6571740252075795E-3"/>
                  <c:y val="1.154945333772094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FD-46A8-9B55-2A7DB7A0ABB9}"/>
                </c:ext>
              </c:extLst>
            </c:dLbl>
            <c:dLbl>
              <c:idx val="1"/>
              <c:layout>
                <c:manualLayout>
                  <c:x val="-2.3569023569023507E-2"/>
                  <c:y val="2.825088841187678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FD-46A8-9B55-2A7DB7A0AB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Hoja1!$A$5:$A$6</c:f>
              <c:strCache>
                <c:ptCount val="2"/>
                <c:pt idx="0">
                  <c:v>Año 2010-2016</c:v>
                </c:pt>
                <c:pt idx="1">
                  <c:v>Año 2017-2022</c:v>
                </c:pt>
              </c:strCache>
            </c:strRef>
          </c:cat>
          <c:val>
            <c:numRef>
              <c:f>Hoja1!$B$5:$B$6</c:f>
              <c:numCache>
                <c:formatCode>General</c:formatCode>
                <c:ptCount val="2"/>
                <c:pt idx="0">
                  <c:v>130</c:v>
                </c:pt>
                <c:pt idx="1">
                  <c:v>1090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FD-46A8-9B55-2A7DB7A0AB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1891712"/>
        <c:axId val="172106112"/>
      </c:barChart>
      <c:catAx>
        <c:axId val="1718917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72106112"/>
        <c:crosses val="autoZero"/>
        <c:auto val="1"/>
        <c:lblAlgn val="ctr"/>
        <c:lblOffset val="100"/>
        <c:noMultiLvlLbl val="0"/>
      </c:catAx>
      <c:valAx>
        <c:axId val="172106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71891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dirty="0">
                <a:solidFill>
                  <a:schemeClr val="accent6">
                    <a:lumMod val="75000"/>
                  </a:schemeClr>
                </a:solidFill>
              </a:rPr>
              <a:t>Números</a:t>
            </a:r>
            <a:r>
              <a:rPr lang="es-ES" sz="2000" b="1" baseline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b="1" baseline="0" dirty="0" err="1">
                <a:solidFill>
                  <a:schemeClr val="accent6">
                    <a:lumMod val="75000"/>
                  </a:schemeClr>
                </a:solidFill>
              </a:rPr>
              <a:t>UGCs</a:t>
            </a:r>
            <a:r>
              <a:rPr lang="es-ES" sz="2000" b="1" baseline="0" dirty="0">
                <a:solidFill>
                  <a:schemeClr val="accent6">
                    <a:lumMod val="75000"/>
                  </a:schemeClr>
                </a:solidFill>
              </a:rPr>
              <a:t> con soporte </a:t>
            </a:r>
            <a:r>
              <a:rPr lang="es-ES" sz="2000" b="1" baseline="0" dirty="0" err="1">
                <a:solidFill>
                  <a:schemeClr val="accent6">
                    <a:lumMod val="75000"/>
                  </a:schemeClr>
                </a:solidFill>
              </a:rPr>
              <a:t>PRL</a:t>
            </a:r>
            <a:r>
              <a:rPr lang="es-ES" sz="2000" b="1" baseline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b="1" baseline="0" dirty="0" err="1">
                <a:solidFill>
                  <a:schemeClr val="accent6">
                    <a:lumMod val="75000"/>
                  </a:schemeClr>
                </a:solidFill>
              </a:rPr>
              <a:t>ACSA</a:t>
            </a:r>
            <a:endParaRPr lang="es-ES" sz="2000" b="1" dirty="0">
              <a:solidFill>
                <a:schemeClr val="accent6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C3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6D-4013-B84F-4A8957FCD374}"/>
              </c:ext>
            </c:extLst>
          </c:dPt>
          <c:dLbls>
            <c:dLbl>
              <c:idx val="0"/>
              <c:layout>
                <c:manualLayout>
                  <c:x val="-0.13905303228277255"/>
                  <c:y val="4.262098816595187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400" dirty="0"/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46D-4013-B84F-4A8957FCD374}"/>
                </c:ext>
              </c:extLst>
            </c:dLbl>
            <c:dLbl>
              <c:idx val="1"/>
              <c:layout>
                <c:manualLayout>
                  <c:x val="-0.37568712183336256"/>
                  <c:y val="1.338122208408159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400" dirty="0"/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9623177080183246E-2"/>
                      <c:h val="0.10233918128654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F46D-4013-B84F-4A8957FCD3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Hoja1!$A$25:$A$26</c:f>
              <c:strCache>
                <c:ptCount val="2"/>
                <c:pt idx="0">
                  <c:v>Año 2016</c:v>
                </c:pt>
                <c:pt idx="1">
                  <c:v>Año 2022</c:v>
                </c:pt>
              </c:strCache>
            </c:strRef>
          </c:cat>
          <c:val>
            <c:numRef>
              <c:f>Hoja1!$B$25:$B$26</c:f>
              <c:numCache>
                <c:formatCode>General</c:formatCode>
                <c:ptCount val="2"/>
                <c:pt idx="0">
                  <c:v>5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6D-4013-B84F-4A8957FCD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235328"/>
        <c:axId val="172197760"/>
      </c:barChart>
      <c:valAx>
        <c:axId val="172197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83235328"/>
        <c:crosses val="autoZero"/>
        <c:crossBetween val="between"/>
      </c:valAx>
      <c:catAx>
        <c:axId val="1832353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721977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0.26906</cdr:y>
    </cdr:to>
    <cdr:sp macro="" textlink="">
      <cdr:nvSpPr>
        <cdr:cNvPr id="2" name="Título 1">
          <a:extLst xmlns:a="http://schemas.openxmlformats.org/drawingml/2006/main">
            <a:ext uri="{FF2B5EF4-FFF2-40B4-BE49-F238E27FC236}">
              <a16:creationId xmlns:a16="http://schemas.microsoft.com/office/drawing/2014/main" id="{75C688E3-4D30-4078-85F7-CDA2BA6C572B}"/>
            </a:ext>
          </a:extLst>
        </cdr:cNvPr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-2945078" y="-5133111"/>
          <a:ext cx="6495805" cy="4289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r>
            <a:rPr lang="es-ES" sz="2000" b="1" dirty="0">
              <a:solidFill>
                <a:schemeClr val="accent6">
                  <a:lumMod val="75000"/>
                </a:schemeClr>
              </a:solidFill>
            </a:rPr>
            <a:t>Número de Profesionales formados en materia </a:t>
          </a:r>
          <a:r>
            <a:rPr lang="es-ES" sz="2000" b="1" dirty="0" err="1">
              <a:solidFill>
                <a:schemeClr val="accent6">
                  <a:lumMod val="75000"/>
                </a:schemeClr>
              </a:solidFill>
            </a:rPr>
            <a:t>PRL</a:t>
          </a:r>
          <a:endParaRPr lang="es-ES" sz="20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twitter.com/EASPsalud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www.facebook.com/EscuelaAndaluzaSP/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jpg"/><Relationship Id="rId16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http://www.easp.es/suscribete/" TargetMode="External"/><Relationship Id="rId5" Type="http://schemas.openxmlformats.org/officeDocument/2006/relationships/hyperlink" Target="https://es.linkedin.com/company/escuela-andaluza-de-salud-p%C3%BAblica" TargetMode="External"/><Relationship Id="rId15" Type="http://schemas.openxmlformats.org/officeDocument/2006/relationships/hyperlink" Target="https://www.youtube.com/user/EASPsalud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jpg"/><Relationship Id="rId9" Type="http://schemas.openxmlformats.org/officeDocument/2006/relationships/hyperlink" Target="https://www.instagram.com/easpsalud/" TargetMode="External"/><Relationship Id="rId1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DCE586-710D-49C5-B439-99E4E4B39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3FAC9B-B315-42CC-9847-4837FC81A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5A5568-9376-4252-B054-28CE0906C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C43337-15D7-4F73-921A-F0CF051B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942E61-633D-478D-B758-557CD7EF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67F220-1061-44D1-A229-E41A82C0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CABD82B-62D2-45DF-9192-9AD723300A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330" y="5388117"/>
            <a:ext cx="2019481" cy="136943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85960A4-DAF5-4058-BCBA-977704114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81" y="5280201"/>
            <a:ext cx="1888535" cy="158526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A2EB7A28-6B8B-4206-9E05-FF22DA6C2A4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26127" y="823894"/>
            <a:ext cx="1329993" cy="216000"/>
            <a:chOff x="0" y="0"/>
            <a:chExt cx="3925570" cy="637540"/>
          </a:xfrm>
        </p:grpSpPr>
        <p:pic>
          <p:nvPicPr>
            <p:cNvPr id="14" name="Imagen 13">
              <a:hlinkClick r:id="rId5"/>
              <a:extLst>
                <a:ext uri="{FF2B5EF4-FFF2-40B4-BE49-F238E27FC236}">
                  <a16:creationId xmlns:a16="http://schemas.microsoft.com/office/drawing/2014/main" id="{75CB4DD2-4654-491C-B869-C49CDD928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8050" y="66675"/>
              <a:ext cx="477520" cy="477520"/>
            </a:xfrm>
            <a:prstGeom prst="rect">
              <a:avLst/>
            </a:prstGeom>
          </p:spPr>
        </p:pic>
        <p:pic>
          <p:nvPicPr>
            <p:cNvPr id="15" name="Imagen 14">
              <a:hlinkClick r:id="rId7"/>
              <a:extLst>
                <a:ext uri="{FF2B5EF4-FFF2-40B4-BE49-F238E27FC236}">
                  <a16:creationId xmlns:a16="http://schemas.microsoft.com/office/drawing/2014/main" id="{7E5E5785-FDBC-41E9-96C5-9F6198428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6675"/>
              <a:ext cx="531495" cy="531495"/>
            </a:xfrm>
            <a:prstGeom prst="rect">
              <a:avLst/>
            </a:prstGeom>
          </p:spPr>
        </p:pic>
        <p:pic>
          <p:nvPicPr>
            <p:cNvPr id="16" name="Imagen 15">
              <a:hlinkClick r:id="rId9"/>
              <a:extLst>
                <a:ext uri="{FF2B5EF4-FFF2-40B4-BE49-F238E27FC236}">
                  <a16:creationId xmlns:a16="http://schemas.microsoft.com/office/drawing/2014/main" id="{391E9784-5665-49F4-9438-B1EC13AD7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66675"/>
              <a:ext cx="552450" cy="552450"/>
            </a:xfrm>
            <a:prstGeom prst="rect">
              <a:avLst/>
            </a:prstGeom>
          </p:spPr>
        </p:pic>
        <p:pic>
          <p:nvPicPr>
            <p:cNvPr id="17" name="Imagen 16">
              <a:hlinkClick r:id="rId11"/>
              <a:extLst>
                <a:ext uri="{FF2B5EF4-FFF2-40B4-BE49-F238E27FC236}">
                  <a16:creationId xmlns:a16="http://schemas.microsoft.com/office/drawing/2014/main" id="{111696A0-418F-4F21-B60C-C78601DB2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625" y="0"/>
              <a:ext cx="637540" cy="637540"/>
            </a:xfrm>
            <a:prstGeom prst="rect">
              <a:avLst/>
            </a:prstGeom>
          </p:spPr>
        </p:pic>
        <p:pic>
          <p:nvPicPr>
            <p:cNvPr id="18" name="Imagen 17">
              <a:hlinkClick r:id="rId13"/>
              <a:extLst>
                <a:ext uri="{FF2B5EF4-FFF2-40B4-BE49-F238E27FC236}">
                  <a16:creationId xmlns:a16="http://schemas.microsoft.com/office/drawing/2014/main" id="{71A159DC-4022-4736-A5D0-C835004DB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5575" y="66675"/>
              <a:ext cx="531495" cy="531495"/>
            </a:xfrm>
            <a:prstGeom prst="rect">
              <a:avLst/>
            </a:prstGeom>
          </p:spPr>
        </p:pic>
        <p:pic>
          <p:nvPicPr>
            <p:cNvPr id="19" name="Imagen 18">
              <a:hlinkClick r:id="rId15"/>
              <a:extLst>
                <a:ext uri="{FF2B5EF4-FFF2-40B4-BE49-F238E27FC236}">
                  <a16:creationId xmlns:a16="http://schemas.microsoft.com/office/drawing/2014/main" id="{23CDE16D-1C22-41EB-BDC3-58535DC6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500" y="66675"/>
              <a:ext cx="499110" cy="499110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D78CA50-2CDD-4F62-A9E5-355306561ED3}"/>
              </a:ext>
            </a:extLst>
          </p:cNvPr>
          <p:cNvSpPr txBox="1"/>
          <p:nvPr userDrawn="1"/>
        </p:nvSpPr>
        <p:spPr>
          <a:xfrm>
            <a:off x="1183340" y="445615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</a:t>
            </a:r>
            <a:r>
              <a:rPr lang="es-ES" dirty="0" err="1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PrevenciónRiesgosSAS</a:t>
            </a:r>
            <a:endParaRPr lang="es-ES" dirty="0">
              <a:solidFill>
                <a:srgbClr val="46A6B6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3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C55CB-3025-4BD6-9A74-566146B5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8D5726-9682-491E-8B2B-125FCD7C9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A6B7A5-1274-4765-A071-B816A297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AC2968-607A-4610-A62B-5E0910229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902413-2FCC-4107-8179-33416872C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90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F2D53E-96B0-4BB1-A169-192B3BA1D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AAD2E7-6104-4A83-9BD0-81C101D8E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87947F-A59C-4115-A540-86CC7F051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78906C-F72F-46EE-81EE-21E08E0A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3CFF4B-8CB9-4E04-950F-F7666E95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46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9E7D3-C40B-4CC5-AAA3-62F34D59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755B1-8F97-4493-A894-FFADEBD4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FC0026-8AAA-4237-892B-AB258128D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2988ED-DB23-44C3-AE2D-4A8C902D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006316-05DA-4851-B9E7-25EA3E4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075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B1618-9BAD-4CC5-A396-9E4DC937D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F07954-A23D-44DB-A3BB-02260A12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7A232A-C94D-4DFC-955B-A012D5E4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4E3889-D8E0-4357-A44A-571B7895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9BB2F8-9208-4D2C-8239-BF40E566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96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26378-353F-49B4-9EC7-831229AB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A6A945-E97D-47AC-9423-1DEEAB7A1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137096-8D1C-4E8F-91BE-06178854D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819F33-8F72-4A2C-A3CE-6BB77EF6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D694A2-773F-49CE-A34E-C3B84CFA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09991B-271F-48F5-9AAC-0F30AE11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8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4248F0-20D9-45F5-B9A2-BF005BEC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874510-A615-4168-9A04-48E520D0E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73AB69-A763-49C2-A7B6-1E858EE6D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6C22CF-469C-48BD-B84B-9CEBE5BF7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367621-5146-4D2A-8F05-E362828A5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8A9D2F-8DB0-4F6B-BC87-06F5A7DA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2BA62A-28AD-47DD-92F0-745406FF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C66EBD-EA05-433A-A6F3-8A2E4159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17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55E2B-402A-490B-92B7-47C058B5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AE41D9A-E493-4279-9C04-74F2BE5D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324139-65E4-4613-BC2C-0D00E6B2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F69CEA-033C-41A9-8EA3-F672F555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376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2AFF5A5-D158-4B03-9828-28ACF35F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EF37B6F-FFBA-4851-8AAD-8349AF4F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2FFC8D-A4B2-4F84-B3CD-2D311A1FC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88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305A26-578E-4C24-8F80-4948FFF7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ED0830-C4B8-497A-8957-16C3C647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B3F938E-88DE-48A9-BC43-7656EC2F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03B199-B8CD-4379-8009-4AF4573B0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4D1828-A280-4517-BB24-BEE883CE7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932AEF-2CC3-4946-B8B2-05F0A9E3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4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6A93D-56C8-46F5-8E81-ADB4DA339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5436F1-5C4C-450B-B80B-B6A747392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B28A2A-D736-48A0-862F-A10E5C94C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B838F5-EA49-4B2E-BFF5-81C48F5A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CBADA6-831E-42A5-BF9E-C3714343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E27B7E-D3E6-4B5D-B939-4661B753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81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BB5B0B9-5C25-492E-A457-FA2246C4CBE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" y="3747"/>
            <a:ext cx="12179508" cy="6850505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DD74E3-B307-41C3-9D21-392411869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6056C-6908-4A2B-9780-C503001C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A02AA-69CD-4262-9539-10EDF2697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0CBD-6256-4F14-8A94-066E5A35E744}" type="datetimeFigureOut">
              <a:rPr lang="es-ES" smtClean="0"/>
              <a:t>16/10/2023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C44CD8-EE0A-4CEC-951B-0AD8C39CD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FF93C0-3168-40E0-901F-B8CF193F5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586B530-8066-4DE3-8E0B-9D342F4B70D0}"/>
              </a:ext>
            </a:extLst>
          </p:cNvPr>
          <p:cNvSpPr/>
          <p:nvPr userDrawn="1"/>
        </p:nvSpPr>
        <p:spPr>
          <a:xfrm>
            <a:off x="838200" y="196850"/>
            <a:ext cx="500051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s-ES" sz="1400" b="1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VI  JORNADAS DE PREVENCIÓN DE RIESGOS LABORALES DEL SAS</a:t>
            </a:r>
          </a:p>
          <a:p>
            <a:pPr>
              <a:lnSpc>
                <a:spcPts val="2000"/>
              </a:lnSpc>
            </a:pPr>
            <a:r>
              <a:rPr lang="es-ES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 </a:t>
            </a:r>
            <a:r>
              <a:rPr lang="es-ES" sz="1200" b="1" dirty="0">
                <a:solidFill>
                  <a:srgbClr val="46A6B6"/>
                </a:solidFill>
                <a:latin typeface="Calibri" panose="020F0502020204030204" pitchFamily="34" charset="0"/>
                <a:ea typeface="NSimSun" panose="02010609030101010101" pitchFamily="49" charset="-122"/>
              </a:rPr>
              <a:t>AVANZANDO EN PREVENCIÓN, CRECIENDO EN SALUD</a:t>
            </a:r>
            <a:endParaRPr lang="es-ES" sz="1200" dirty="0">
              <a:solidFill>
                <a:srgbClr val="46A6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9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AB77CD0-DDE0-4B4A-BB24-0F00F3C44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350" y="3807312"/>
            <a:ext cx="7221392" cy="18000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s-ES" sz="4400" dirty="0"/>
              <a:t>LA ACREDITACIÓN POR LA AGENCIA DE CALIDAD SANITARIA DE ANDALUCÍA COMO HERRAMIENTA PARA MEJORAR LA INTEGRACIÓN DE LOS PROCEDIMIENTOS DE PREVENCIÓN DE RIESGOS LABORALES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088C7D1-92DA-41BC-9838-000A7819B5E3}"/>
              </a:ext>
            </a:extLst>
          </p:cNvPr>
          <p:cNvSpPr txBox="1">
            <a:spLocks/>
          </p:cNvSpPr>
          <p:nvPr/>
        </p:nvSpPr>
        <p:spPr>
          <a:xfrm>
            <a:off x="605480" y="5496340"/>
            <a:ext cx="6574678" cy="1359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dirty="0">
                <a:solidFill>
                  <a:schemeClr val="accent1">
                    <a:lumMod val="75000"/>
                  </a:schemeClr>
                </a:solidFill>
              </a:rPr>
              <a:t>Autores - </a:t>
            </a:r>
            <a:r>
              <a:rPr lang="es-ES" sz="1700" b="1" dirty="0" err="1">
                <a:solidFill>
                  <a:schemeClr val="accent1">
                    <a:lumMod val="75000"/>
                  </a:schemeClr>
                </a:solidFill>
              </a:rPr>
              <a:t>U.P.R.L</a:t>
            </a:r>
            <a:r>
              <a:rPr lang="es-ES" sz="1700" b="1" dirty="0">
                <a:solidFill>
                  <a:schemeClr val="accent1">
                    <a:lumMod val="75000"/>
                  </a:schemeClr>
                </a:solidFill>
              </a:rPr>
              <a:t>. HOSPITAL REGIONAL UNIVERSITARIO DE MÁLAGA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600" b="1" i="1" dirty="0">
                <a:solidFill>
                  <a:srgbClr val="0070C0"/>
                </a:solidFill>
              </a:rPr>
              <a:t>Elena Barrionuevo, Jefa </a:t>
            </a:r>
            <a:r>
              <a:rPr lang="es-ES" sz="1600" b="1" i="1" dirty="0" err="1">
                <a:solidFill>
                  <a:srgbClr val="0070C0"/>
                </a:solidFill>
              </a:rPr>
              <a:t>UPRL</a:t>
            </a:r>
            <a:r>
              <a:rPr lang="es-ES" sz="1600" b="1" i="1" dirty="0">
                <a:solidFill>
                  <a:srgbClr val="0070C0"/>
                </a:solidFill>
              </a:rPr>
              <a:t> 3.7; Antonio Ángel Chaves, </a:t>
            </a:r>
            <a:r>
              <a:rPr lang="es-ES" sz="1600" b="1" i="1" dirty="0" err="1">
                <a:solidFill>
                  <a:srgbClr val="0070C0"/>
                </a:solidFill>
              </a:rPr>
              <a:t>TIPRL</a:t>
            </a:r>
            <a:r>
              <a:rPr lang="es-ES" sz="1600" b="1" i="1" dirty="0">
                <a:solidFill>
                  <a:srgbClr val="0070C0"/>
                </a:solidFill>
              </a:rPr>
              <a:t>;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600" b="1" i="1" dirty="0">
                <a:solidFill>
                  <a:srgbClr val="0070C0"/>
                </a:solidFill>
              </a:rPr>
              <a:t>José Miguel López, </a:t>
            </a:r>
            <a:r>
              <a:rPr lang="es-ES" sz="1600" b="1" i="1" dirty="0" err="1">
                <a:solidFill>
                  <a:srgbClr val="0070C0"/>
                </a:solidFill>
              </a:rPr>
              <a:t>TSPRL</a:t>
            </a:r>
            <a:r>
              <a:rPr lang="es-ES" sz="1600" b="1" i="1" dirty="0">
                <a:solidFill>
                  <a:srgbClr val="0070C0"/>
                </a:solidFill>
              </a:rPr>
              <a:t> Seguridad; Vicente Campos, </a:t>
            </a:r>
            <a:r>
              <a:rPr lang="es-ES" sz="1600" b="1" i="1" dirty="0" err="1">
                <a:solidFill>
                  <a:srgbClr val="0070C0"/>
                </a:solidFill>
              </a:rPr>
              <a:t>TSPRL</a:t>
            </a:r>
            <a:r>
              <a:rPr lang="es-ES" sz="1600" b="1" i="1" dirty="0">
                <a:solidFill>
                  <a:srgbClr val="0070C0"/>
                </a:solidFill>
              </a:rPr>
              <a:t> Seguridad;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600" b="1" i="1" dirty="0">
                <a:solidFill>
                  <a:srgbClr val="0070C0"/>
                </a:solidFill>
              </a:rPr>
              <a:t>Juan Carlos Bermúdez, Subdirección SS.GG.</a:t>
            </a:r>
          </a:p>
        </p:txBody>
      </p:sp>
      <p:pic>
        <p:nvPicPr>
          <p:cNvPr id="5" name="4 Imagen" descr="http://www.hospitalregionaldemalaga.es/Portals/extranet/Aniversario_Hospital/HRUM_Logo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7068065" y="5498755"/>
            <a:ext cx="965592" cy="1359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365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					</a:t>
            </a:r>
            <a:r>
              <a:rPr lang="es-ES" b="1" dirty="0">
                <a:solidFill>
                  <a:srgbClr val="0070C0"/>
                </a:solidFill>
              </a:rPr>
              <a:t>INTRODUCCIÓN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5450" y="1506166"/>
            <a:ext cx="9798909" cy="4351338"/>
          </a:xfrm>
        </p:spPr>
        <p:txBody>
          <a:bodyPr/>
          <a:lstStyle/>
          <a:p>
            <a:pPr algn="just"/>
            <a:r>
              <a:rPr lang="es-ES" dirty="0"/>
              <a:t>Las acreditaciones de las distintas </a:t>
            </a:r>
            <a:r>
              <a:rPr lang="es-ES" b="1" u="sng" dirty="0"/>
              <a:t>Unidades de Gestión Clínica </a:t>
            </a:r>
            <a:r>
              <a:rPr lang="es-ES" b="1" dirty="0"/>
              <a:t>(</a:t>
            </a:r>
            <a:r>
              <a:rPr lang="es-ES" b="1" dirty="0" err="1"/>
              <a:t>UGCs</a:t>
            </a:r>
            <a:r>
              <a:rPr lang="es-ES" b="1" dirty="0"/>
              <a:t>) </a:t>
            </a:r>
            <a:r>
              <a:rPr lang="es-ES" dirty="0"/>
              <a:t>por la </a:t>
            </a:r>
            <a:r>
              <a:rPr lang="es-ES" b="1" u="sng" dirty="0"/>
              <a:t>Agencia de Calidad Sanitaria de Andalucía </a:t>
            </a:r>
            <a:r>
              <a:rPr lang="es-ES" b="1" dirty="0"/>
              <a:t>(</a:t>
            </a:r>
            <a:r>
              <a:rPr lang="es-ES" b="1" dirty="0" err="1"/>
              <a:t>ACSA</a:t>
            </a:r>
            <a:r>
              <a:rPr lang="es-ES" b="1" dirty="0"/>
              <a:t>)</a:t>
            </a:r>
            <a:r>
              <a:rPr lang="es-ES" dirty="0"/>
              <a:t> conllevan la consecución de ciertos </a:t>
            </a:r>
            <a:r>
              <a:rPr lang="es-ES" b="1" dirty="0"/>
              <a:t>estándares</a:t>
            </a:r>
            <a:r>
              <a:rPr lang="es-ES" dirty="0"/>
              <a:t>, algunos vinculados con la Prevención de Riesgos Laborales (</a:t>
            </a:r>
            <a:r>
              <a:rPr lang="es-ES" dirty="0" err="1"/>
              <a:t>PRL</a:t>
            </a:r>
            <a:r>
              <a:rPr lang="es-ES" dirty="0"/>
              <a:t>) y su Sistema de Gestión (</a:t>
            </a:r>
            <a:r>
              <a:rPr lang="es-ES" dirty="0" err="1"/>
              <a:t>SGPRL</a:t>
            </a:r>
            <a:r>
              <a:rPr lang="es-ES" dirty="0"/>
              <a:t> </a:t>
            </a:r>
            <a:r>
              <a:rPr lang="es-ES" dirty="0" err="1"/>
              <a:t>SAS</a:t>
            </a:r>
            <a:r>
              <a:rPr lang="es-ES" dirty="0"/>
              <a:t>).</a:t>
            </a:r>
          </a:p>
          <a:p>
            <a:pPr algn="just"/>
            <a:r>
              <a:rPr lang="es-ES" dirty="0"/>
              <a:t>Esto hace que la </a:t>
            </a:r>
            <a:r>
              <a:rPr lang="es-ES" b="1" dirty="0"/>
              <a:t>colaboración</a:t>
            </a:r>
            <a:r>
              <a:rPr lang="es-ES" dirty="0"/>
              <a:t> entre las </a:t>
            </a:r>
            <a:r>
              <a:rPr lang="es-ES" b="1" dirty="0" err="1"/>
              <a:t>UGCs</a:t>
            </a:r>
            <a:r>
              <a:rPr lang="es-ES" dirty="0"/>
              <a:t> y las Unidades Soportes, entre ellas, los </a:t>
            </a:r>
            <a:r>
              <a:rPr lang="es-ES" b="1" u="sng" dirty="0"/>
              <a:t>Servicios de Prevención de Riesgos Laborales del </a:t>
            </a:r>
            <a:r>
              <a:rPr lang="es-ES" b="1" u="sng" dirty="0" err="1"/>
              <a:t>SAS</a:t>
            </a:r>
            <a:r>
              <a:rPr lang="es-ES" b="1" dirty="0"/>
              <a:t> </a:t>
            </a:r>
            <a:r>
              <a:rPr lang="es-ES" dirty="0"/>
              <a:t>sea fundamental para la consecución de la </a:t>
            </a:r>
            <a:r>
              <a:rPr lang="es-ES" b="1" dirty="0"/>
              <a:t>acreditación</a:t>
            </a:r>
            <a:r>
              <a:rPr lang="es-ES" dirty="0"/>
              <a:t> de las </a:t>
            </a:r>
            <a:r>
              <a:rPr lang="es-ES" dirty="0" err="1"/>
              <a:t>UGCs</a:t>
            </a:r>
            <a:r>
              <a:rPr lang="es-ES" dirty="0"/>
              <a:t> en sus diferentes niveles.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624" y="4983244"/>
            <a:ext cx="2280062" cy="191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8 Imagen" descr="http://www.hospitalregionaldemalaga.es/Portals/extranet/Aniversario_Hospital/HRUM_Logo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0796917" y="5261249"/>
            <a:ext cx="965592" cy="1359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195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						</a:t>
            </a:r>
            <a:r>
              <a:rPr lang="es-ES" b="1" dirty="0">
                <a:solidFill>
                  <a:srgbClr val="0070C0"/>
                </a:solidFill>
              </a:rPr>
              <a:t>OBJETIVOS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9373" y="1448790"/>
            <a:ext cx="9489989" cy="49643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dirty="0"/>
              <a:t>1.-Dar </a:t>
            </a:r>
            <a:r>
              <a:rPr lang="es-ES" b="1" dirty="0"/>
              <a:t>apoyo</a:t>
            </a:r>
            <a:r>
              <a:rPr lang="es-ES" dirty="0"/>
              <a:t> a las distintas </a:t>
            </a:r>
            <a:r>
              <a:rPr lang="es-ES" dirty="0" err="1"/>
              <a:t>UGCs</a:t>
            </a:r>
            <a:r>
              <a:rPr lang="es-ES" dirty="0"/>
              <a:t> en los </a:t>
            </a:r>
            <a:r>
              <a:rPr lang="es-ES" b="1" dirty="0"/>
              <a:t>estándares de acreditación</a:t>
            </a:r>
            <a:r>
              <a:rPr lang="es-ES" dirty="0"/>
              <a:t> sobre Prevención de Riesgos Laborales.</a:t>
            </a:r>
          </a:p>
          <a:p>
            <a:pPr marL="0" indent="0">
              <a:buNone/>
            </a:pPr>
            <a:r>
              <a:rPr lang="es-ES" dirty="0"/>
              <a:t>2.- Mejorar la </a:t>
            </a:r>
            <a:r>
              <a:rPr lang="es-ES" b="1" u="sng" dirty="0"/>
              <a:t>integración</a:t>
            </a:r>
            <a:r>
              <a:rPr lang="es-ES" b="1" dirty="0"/>
              <a:t> </a:t>
            </a:r>
            <a:r>
              <a:rPr lang="es-ES" dirty="0"/>
              <a:t>de</a:t>
            </a:r>
            <a:r>
              <a:rPr lang="es-ES" b="1" dirty="0"/>
              <a:t> </a:t>
            </a:r>
            <a:r>
              <a:rPr lang="es-ES" dirty="0"/>
              <a:t>los </a:t>
            </a:r>
            <a:r>
              <a:rPr lang="es-ES" b="1" dirty="0"/>
              <a:t>procedimientos de </a:t>
            </a:r>
            <a:r>
              <a:rPr lang="es-ES" b="1" dirty="0" err="1"/>
              <a:t>PRL</a:t>
            </a:r>
            <a:r>
              <a:rPr lang="es-ES" b="1" dirty="0"/>
              <a:t> </a:t>
            </a:r>
            <a:r>
              <a:rPr lang="es-ES" dirty="0"/>
              <a:t>en la fase de acreditación de las </a:t>
            </a:r>
            <a:r>
              <a:rPr lang="es-ES" dirty="0" err="1"/>
              <a:t>UGCs</a:t>
            </a:r>
            <a:r>
              <a:rPr lang="es-ES" dirty="0"/>
              <a:t>, verificando y actualizando los </a:t>
            </a:r>
            <a:r>
              <a:rPr lang="es-ES" b="1" dirty="0"/>
              <a:t>requisitos de </a:t>
            </a:r>
            <a:r>
              <a:rPr lang="es-ES" b="1" dirty="0" err="1"/>
              <a:t>PRL</a:t>
            </a:r>
            <a:r>
              <a:rPr lang="es-ES" dirty="0"/>
              <a:t>, entre otros:</a:t>
            </a:r>
          </a:p>
          <a:p>
            <a:pPr marL="0" indent="0">
              <a:buNone/>
            </a:pPr>
            <a:r>
              <a:rPr lang="es-ES" dirty="0"/>
              <a:t>	- </a:t>
            </a:r>
            <a:r>
              <a:rPr lang="es-ES" sz="2600" dirty="0"/>
              <a:t>Evaluación de Riesgos Laborales</a:t>
            </a:r>
          </a:p>
          <a:p>
            <a:pPr marL="0" indent="0">
              <a:buNone/>
            </a:pPr>
            <a:r>
              <a:rPr lang="es-ES" sz="2600" dirty="0"/>
              <a:t>	- Información en </a:t>
            </a:r>
            <a:r>
              <a:rPr lang="es-ES" sz="2600" dirty="0" err="1"/>
              <a:t>PRL</a:t>
            </a:r>
            <a:endParaRPr lang="es-ES" sz="2600" dirty="0"/>
          </a:p>
          <a:p>
            <a:pPr marL="0" indent="0">
              <a:buNone/>
            </a:pPr>
            <a:r>
              <a:rPr lang="es-ES" sz="2600" dirty="0"/>
              <a:t>	- Formación en </a:t>
            </a:r>
            <a:r>
              <a:rPr lang="es-ES" sz="2600" dirty="0" err="1"/>
              <a:t>PRL</a:t>
            </a:r>
            <a:endParaRPr lang="es-ES" sz="2600" dirty="0"/>
          </a:p>
          <a:p>
            <a:pPr marL="0" indent="0">
              <a:buNone/>
            </a:pPr>
            <a:r>
              <a:rPr lang="es-ES" sz="2600" dirty="0"/>
              <a:t>	- Entrega de </a:t>
            </a:r>
            <a:r>
              <a:rPr lang="es-ES" sz="2600" dirty="0" err="1"/>
              <a:t>EPIs</a:t>
            </a:r>
            <a:endParaRPr lang="es-ES" sz="2600" dirty="0"/>
          </a:p>
          <a:p>
            <a:pPr marL="0" indent="0">
              <a:buNone/>
            </a:pPr>
            <a:r>
              <a:rPr lang="es-ES" sz="2600" dirty="0"/>
              <a:t>	- Reconocimientos médicos</a:t>
            </a:r>
          </a:p>
          <a:p>
            <a:pPr marL="0" indent="0">
              <a:buNone/>
            </a:pPr>
            <a:r>
              <a:rPr lang="es-ES" dirty="0"/>
              <a:t>3.-Establecer coordinación , mediante foros de trabajo en el </a:t>
            </a:r>
            <a:r>
              <a:rPr lang="es-ES" b="1" dirty="0"/>
              <a:t>equipo multidisciplinar de unidades de soporte de </a:t>
            </a:r>
            <a:r>
              <a:rPr lang="es-ES" b="1" dirty="0" err="1"/>
              <a:t>ACSA</a:t>
            </a:r>
            <a:r>
              <a:rPr lang="es-ES" b="1" dirty="0"/>
              <a:t>,</a:t>
            </a:r>
            <a:r>
              <a:rPr lang="es-ES" dirty="0"/>
              <a:t>  donde afloren sinergias entre las unidades de soporte.</a:t>
            </a:r>
          </a:p>
          <a:p>
            <a:pPr marL="0" indent="0">
              <a:buNone/>
            </a:pPr>
            <a:endParaRPr lang="es-ES" b="1" dirty="0"/>
          </a:p>
        </p:txBody>
      </p:sp>
      <p:pic>
        <p:nvPicPr>
          <p:cNvPr id="4" name="Picture 2" descr="C:\Users\Elena y Kino\Downloads\wheels-3531_25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865" y="2714021"/>
            <a:ext cx="1579477" cy="227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 descr="http://www.hospitalregionaldemalaga.es/Portals/extranet/Aniversario_Hospital/HRUM_Logo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0880044" y="5368126"/>
            <a:ext cx="965592" cy="1359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091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					 </a:t>
            </a:r>
            <a:r>
              <a:rPr lang="es-ES" b="1" dirty="0">
                <a:solidFill>
                  <a:srgbClr val="0070C0"/>
                </a:solidFill>
              </a:rPr>
              <a:t>METODOLOGÍA (I)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936" y="1344279"/>
            <a:ext cx="9750284" cy="52105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1º-Información previa anual, por parte de la Unidad de Calidad de la </a:t>
            </a:r>
            <a:r>
              <a:rPr lang="es-ES" b="1" u="sng" dirty="0"/>
              <a:t>programación de fechas de acreditaciones de las </a:t>
            </a:r>
            <a:r>
              <a:rPr lang="es-ES" b="1" u="sng" dirty="0" err="1"/>
              <a:t>UGCs</a:t>
            </a:r>
            <a:r>
              <a:rPr lang="es-ES" dirty="0"/>
              <a:t> </a:t>
            </a:r>
          </a:p>
          <a:p>
            <a:pPr marL="0" indent="0" algn="just">
              <a:buNone/>
            </a:pPr>
            <a:r>
              <a:rPr lang="es-ES" dirty="0"/>
              <a:t>2º-Identificar los </a:t>
            </a:r>
            <a:r>
              <a:rPr lang="es-ES" b="1" u="sng" dirty="0"/>
              <a:t>ítems de la acreditación</a:t>
            </a:r>
            <a:endParaRPr lang="es-ES" dirty="0"/>
          </a:p>
          <a:p>
            <a:pPr marL="0" indent="0" algn="just">
              <a:buNone/>
            </a:pPr>
            <a:r>
              <a:rPr lang="es-ES" dirty="0"/>
              <a:t>3º-Establecer un </a:t>
            </a:r>
            <a:r>
              <a:rPr lang="es-ES" b="1" u="sng" dirty="0"/>
              <a:t>único interlocutor</a:t>
            </a:r>
            <a:r>
              <a:rPr lang="es-ES" b="1" dirty="0"/>
              <a:t> </a:t>
            </a:r>
            <a:r>
              <a:rPr lang="es-ES" dirty="0"/>
              <a:t>del Servicio PRL  y de las </a:t>
            </a:r>
            <a:r>
              <a:rPr lang="es-ES" dirty="0" err="1"/>
              <a:t>UGCs</a:t>
            </a:r>
            <a:r>
              <a:rPr lang="es-ES" dirty="0"/>
              <a:t>  4º-Implantar un </a:t>
            </a:r>
            <a:r>
              <a:rPr lang="es-ES" b="1" u="sng" dirty="0"/>
              <a:t>sistema de comunicación digital </a:t>
            </a:r>
            <a:r>
              <a:rPr lang="es-ES" dirty="0"/>
              <a:t>mediante correos electrónicos y carpetas a través de la intranet de la web del HRUM.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" name="4 Imagen" descr="http://www.hospitalregionaldemalaga.es/Portals/extranet/Aniversario_Hospital/HRUM_Logo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1117551" y="5308748"/>
            <a:ext cx="965592" cy="1359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FE5EA76-BA66-D6D3-B691-790364B23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520" y="4255893"/>
            <a:ext cx="3851941" cy="234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17 Conector recto de flecha">
            <a:extLst>
              <a:ext uri="{FF2B5EF4-FFF2-40B4-BE49-F238E27FC236}">
                <a16:creationId xmlns:a16="http://schemas.microsoft.com/office/drawing/2014/main" id="{104ACDC0-1F8A-DA1C-0F46-6A89A3F000F2}"/>
              </a:ext>
            </a:extLst>
          </p:cNvPr>
          <p:cNvCxnSpPr/>
          <p:nvPr/>
        </p:nvCxnSpPr>
        <p:spPr>
          <a:xfrm>
            <a:off x="6096000" y="4721627"/>
            <a:ext cx="59022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:a16="http://schemas.microsoft.com/office/drawing/2014/main" id="{A7EEC86E-026E-01B7-6588-D1FA8D340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810" y="3931866"/>
            <a:ext cx="3949536" cy="277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86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if de llama de fuego">
            <a:extLst>
              <a:ext uri="{FF2B5EF4-FFF2-40B4-BE49-F238E27FC236}">
                <a16:creationId xmlns:a16="http://schemas.microsoft.com/office/drawing/2014/main" id="{2A21809F-8A54-A37E-9F58-2E057C24197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330" y="4673182"/>
            <a:ext cx="2805946" cy="218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					 </a:t>
            </a:r>
            <a:r>
              <a:rPr lang="es-ES" b="1" dirty="0">
                <a:solidFill>
                  <a:srgbClr val="0070C0"/>
                </a:solidFill>
              </a:rPr>
              <a:t>METODOLOGÍA (II)</a:t>
            </a:r>
            <a:endParaRPr lang="es-ES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Elena y Kino\Downloads\8PQ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020" y="1176937"/>
            <a:ext cx="2287979" cy="228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020" y="1350798"/>
            <a:ext cx="8613462" cy="5164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5º- Realizar </a:t>
            </a:r>
            <a:r>
              <a:rPr lang="es-ES" b="1" u="sng" dirty="0"/>
              <a:t>visitas de reevaluación</a:t>
            </a:r>
            <a:r>
              <a:rPr lang="es-ES" b="1" dirty="0"/>
              <a:t> </a:t>
            </a:r>
            <a:r>
              <a:rPr lang="es-ES" dirty="0"/>
              <a:t>por los Técnicos de Prevención de Riesgos Laborales</a:t>
            </a:r>
            <a:r>
              <a:rPr lang="es-ES" b="1" dirty="0"/>
              <a:t> </a:t>
            </a:r>
            <a:r>
              <a:rPr lang="es-ES" dirty="0"/>
              <a:t>a las </a:t>
            </a:r>
            <a:r>
              <a:rPr lang="es-ES" dirty="0" err="1"/>
              <a:t>UGCs</a:t>
            </a:r>
            <a:r>
              <a:rPr lang="es-ES" dirty="0"/>
              <a:t>, para identificar posibles nuevos riesgos y proponer medidas correctoras.</a:t>
            </a:r>
          </a:p>
          <a:p>
            <a:pPr marL="0" indent="0">
              <a:buNone/>
            </a:pPr>
            <a:r>
              <a:rPr lang="es-ES" dirty="0"/>
              <a:t>6º- Planificar para su realización, los </a:t>
            </a:r>
            <a:r>
              <a:rPr lang="es-ES" b="1" dirty="0"/>
              <a:t>reconocimientos médicos que procedan,</a:t>
            </a:r>
            <a:r>
              <a:rPr lang="es-ES" dirty="0"/>
              <a:t> de los profesionales de las </a:t>
            </a:r>
            <a:r>
              <a:rPr lang="es-ES" dirty="0" err="1"/>
              <a:t>UGCs</a:t>
            </a:r>
            <a:r>
              <a:rPr lang="es-ES" dirty="0"/>
              <a:t>.</a:t>
            </a:r>
          </a:p>
          <a:p>
            <a:pPr marL="0" indent="0">
              <a:buNone/>
            </a:pPr>
            <a:r>
              <a:rPr lang="es-ES" dirty="0"/>
              <a:t>7º- Verificar, la </a:t>
            </a:r>
            <a:r>
              <a:rPr lang="es-ES" b="1" dirty="0"/>
              <a:t>formación</a:t>
            </a:r>
            <a:r>
              <a:rPr lang="es-ES" dirty="0"/>
              <a:t> e </a:t>
            </a:r>
            <a:r>
              <a:rPr lang="es-ES" b="1" dirty="0"/>
              <a:t>información en </a:t>
            </a:r>
            <a:r>
              <a:rPr lang="es-ES" b="1" dirty="0" err="1"/>
              <a:t>PRL</a:t>
            </a:r>
            <a:r>
              <a:rPr lang="es-ES" b="1" dirty="0"/>
              <a:t> </a:t>
            </a:r>
            <a:r>
              <a:rPr lang="es-ES" dirty="0"/>
              <a:t>y la </a:t>
            </a:r>
            <a:r>
              <a:rPr lang="es-ES" b="1" dirty="0"/>
              <a:t>entrega de </a:t>
            </a:r>
            <a:r>
              <a:rPr lang="es-ES" b="1" dirty="0" err="1"/>
              <a:t>EPIs</a:t>
            </a:r>
            <a:r>
              <a:rPr lang="es-ES" b="1" dirty="0"/>
              <a:t> </a:t>
            </a:r>
            <a:r>
              <a:rPr lang="es-ES" dirty="0"/>
              <a:t>de los profesionales de las </a:t>
            </a:r>
            <a:r>
              <a:rPr lang="es-ES" dirty="0" err="1"/>
              <a:t>UGCs</a:t>
            </a:r>
            <a:r>
              <a:rPr lang="es-ES" dirty="0"/>
              <a:t>, informando de las necesidades observadas, reforzando  la </a:t>
            </a:r>
            <a:r>
              <a:rPr lang="es-ES" b="1" dirty="0"/>
              <a:t>formación sobre emergencias específica </a:t>
            </a:r>
            <a:r>
              <a:rPr lang="es-ES" dirty="0"/>
              <a:t>del servicio.</a:t>
            </a:r>
          </a:p>
        </p:txBody>
      </p:sp>
      <p:pic>
        <p:nvPicPr>
          <p:cNvPr id="8" name="7 Imagen" descr="http://www.hospitalregionaldemalaga.es/Portals/extranet/Aniversario_Hospital/HRUM_Logo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0761291" y="5308750"/>
            <a:ext cx="965592" cy="1359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916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013" y="217079"/>
            <a:ext cx="10515600" cy="1325563"/>
          </a:xfrm>
        </p:spPr>
        <p:txBody>
          <a:bodyPr/>
          <a:lstStyle/>
          <a:p>
            <a:r>
              <a:rPr lang="es-ES" b="1" dirty="0"/>
              <a:t>					 </a:t>
            </a:r>
            <a:r>
              <a:rPr lang="es-ES" b="1" dirty="0">
                <a:solidFill>
                  <a:srgbClr val="0070C0"/>
                </a:solidFill>
              </a:rPr>
              <a:t>RESULTADOS (I)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 txBox="1">
            <a:spLocks/>
          </p:cNvSpPr>
          <p:nvPr/>
        </p:nvSpPr>
        <p:spPr>
          <a:xfrm>
            <a:off x="1349827" y="722811"/>
            <a:ext cx="10049693" cy="4058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b="1" dirty="0">
                <a:latin typeface="+mn-lt"/>
                <a:ea typeface="+mn-ea"/>
                <a:cs typeface="+mn-cs"/>
              </a:rPr>
              <a:t>Planificación anual de necesidad de soporte  Servicio PRL ACSA</a:t>
            </a:r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b="1" dirty="0">
                <a:latin typeface="+mn-lt"/>
                <a:ea typeface="+mn-ea"/>
                <a:cs typeface="+mn-cs"/>
              </a:rPr>
              <a:t>Actualización de las Evaluaciones de Riesgos de los puestos de trabajo.</a:t>
            </a:r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b="1" dirty="0">
                <a:latin typeface="+mn-lt"/>
                <a:ea typeface="+mn-ea"/>
                <a:cs typeface="+mn-cs"/>
              </a:rPr>
              <a:t>Seguimiento y actualización continua de la documentación del SGPRL, </a:t>
            </a:r>
            <a:r>
              <a:rPr lang="es-ES" sz="2600" dirty="0">
                <a:latin typeface="+mn-lt"/>
                <a:ea typeface="+mn-ea"/>
                <a:cs typeface="+mn-cs"/>
              </a:rPr>
              <a:t>a través de las carpetas de las </a:t>
            </a:r>
            <a:r>
              <a:rPr lang="es-ES" sz="2600" dirty="0" err="1">
                <a:latin typeface="+mn-lt"/>
                <a:ea typeface="+mn-ea"/>
                <a:cs typeface="+mn-cs"/>
              </a:rPr>
              <a:t>UGCs</a:t>
            </a:r>
            <a:r>
              <a:rPr lang="es-ES" sz="2600" dirty="0">
                <a:latin typeface="+mn-lt"/>
                <a:ea typeface="+mn-ea"/>
                <a:cs typeface="+mn-cs"/>
              </a:rPr>
              <a:t> en intranet del HRUM .</a:t>
            </a:r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b="1" dirty="0">
                <a:latin typeface="+mn-lt"/>
                <a:ea typeface="+mn-ea"/>
                <a:cs typeface="+mn-cs"/>
              </a:rPr>
              <a:t>Aumento de profesionales formados en a PRL, reconocimientos médicos, y de entrega de EPIS</a:t>
            </a:r>
            <a:r>
              <a:rPr lang="es-ES" sz="2600" dirty="0">
                <a:latin typeface="+mn-lt"/>
                <a:ea typeface="+mn-ea"/>
                <a:cs typeface="+mn-cs"/>
              </a:rPr>
              <a:t>, a profesionales de las </a:t>
            </a:r>
            <a:r>
              <a:rPr lang="es-ES" sz="2600" dirty="0" err="1">
                <a:latin typeface="+mn-lt"/>
                <a:ea typeface="+mn-ea"/>
                <a:cs typeface="+mn-cs"/>
              </a:rPr>
              <a:t>UGCs</a:t>
            </a:r>
            <a:r>
              <a:rPr lang="es-ES" sz="2600" dirty="0">
                <a:latin typeface="+mn-lt"/>
                <a:ea typeface="+mn-ea"/>
                <a:cs typeface="+mn-cs"/>
              </a:rPr>
              <a:t> acreditadas.</a:t>
            </a:r>
          </a:p>
        </p:txBody>
      </p:sp>
      <p:pic>
        <p:nvPicPr>
          <p:cNvPr id="6" name="5 Imagen" descr="http://www.hospitalregionaldemalaga.es/Portals/extranet/Aniversario_Hospital/HRUM_Logo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0880044" y="5368127"/>
            <a:ext cx="965592" cy="13592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7 Gráfico" title="Número de Profesionales formados en materia PRL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772102"/>
              </p:ext>
            </p:extLst>
          </p:nvPr>
        </p:nvGraphicFramePr>
        <p:xfrm>
          <a:off x="2498700" y="4624894"/>
          <a:ext cx="6657967" cy="1853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0269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696" y="258247"/>
            <a:ext cx="10515600" cy="1325563"/>
          </a:xfrm>
        </p:spPr>
        <p:txBody>
          <a:bodyPr/>
          <a:lstStyle/>
          <a:p>
            <a:r>
              <a:rPr lang="es-ES" b="1" dirty="0"/>
              <a:t>					 </a:t>
            </a:r>
            <a:r>
              <a:rPr lang="es-ES" b="1" dirty="0">
                <a:solidFill>
                  <a:srgbClr val="0070C0"/>
                </a:solidFill>
              </a:rPr>
              <a:t>RESULTADOS (II)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8294" y="1421865"/>
            <a:ext cx="9918010" cy="4847024"/>
          </a:xfrm>
        </p:spPr>
        <p:txBody>
          <a:bodyPr>
            <a:normAutofit/>
          </a:bodyPr>
          <a:lstStyle/>
          <a:p>
            <a:r>
              <a:rPr lang="es-ES" sz="2600" dirty="0"/>
              <a:t>El proceso </a:t>
            </a:r>
            <a:r>
              <a:rPr lang="es-ES" sz="2600"/>
              <a:t>de Acreditación </a:t>
            </a:r>
            <a:r>
              <a:rPr lang="es-ES" sz="2600" dirty="0"/>
              <a:t>aporta en las </a:t>
            </a:r>
            <a:r>
              <a:rPr lang="es-ES" sz="2600" dirty="0" err="1"/>
              <a:t>UGCs</a:t>
            </a:r>
            <a:r>
              <a:rPr lang="es-ES" sz="2600" dirty="0"/>
              <a:t> del Hospital Regional de Málaga, </a:t>
            </a:r>
            <a:r>
              <a:rPr lang="es-ES" sz="2600" b="1" u="sng" dirty="0"/>
              <a:t>mejora continua enfocada a la excelencia</a:t>
            </a:r>
            <a:r>
              <a:rPr lang="es-ES" sz="2600" b="1" dirty="0"/>
              <a:t>,</a:t>
            </a:r>
            <a:r>
              <a:rPr lang="es-ES" sz="2600" dirty="0"/>
              <a:t> entre otros, </a:t>
            </a:r>
            <a:r>
              <a:rPr lang="es-ES" sz="2600" b="1" u="sng" dirty="0"/>
              <a:t>en la excelencia de la integración de la Prevención de Riesgos Laborales.</a:t>
            </a:r>
          </a:p>
          <a:p>
            <a:pPr marL="457200" lvl="1" indent="0">
              <a:buNone/>
            </a:pPr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</p:txBody>
      </p:sp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4169595"/>
              </p:ext>
            </p:extLst>
          </p:nvPr>
        </p:nvGraphicFramePr>
        <p:xfrm>
          <a:off x="1802674" y="3209706"/>
          <a:ext cx="8811032" cy="2947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5 Imagen" descr="http://www.hospitalregionaldemalaga.es/Portals/extranet/Aniversario_Hospital/HRUM_Logo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1010673" y="5320625"/>
            <a:ext cx="965592" cy="1359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1332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					 </a:t>
            </a:r>
            <a:r>
              <a:rPr lang="es-ES" b="1" dirty="0">
                <a:solidFill>
                  <a:srgbClr val="0070C0"/>
                </a:solidFill>
              </a:rPr>
              <a:t>CONCLUSIONES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7236" y="1421864"/>
            <a:ext cx="8829304" cy="4847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Con el </a:t>
            </a:r>
            <a:r>
              <a:rPr lang="es-ES" b="1" u="sng" dirty="0"/>
              <a:t>liderazgo del Servicio de PRL del HRUM, en el apoyo al proceso de Acreditación de las distintas </a:t>
            </a:r>
            <a:r>
              <a:rPr lang="es-ES" b="1" u="sng" dirty="0" err="1"/>
              <a:t>UGCs</a:t>
            </a:r>
            <a:r>
              <a:rPr lang="es-ES" u="sng" dirty="0"/>
              <a:t>, </a:t>
            </a:r>
            <a:r>
              <a:rPr lang="es-ES" dirty="0"/>
              <a:t>los mandos intermedios son más proactivos y partícipes del SGPRL .  Consiguiendo con ello, una </a:t>
            </a:r>
            <a:r>
              <a:rPr lang="es-ES" b="1" u="sng" dirty="0"/>
              <a:t>integración efectiva de los requisitos de PRL</a:t>
            </a:r>
            <a:r>
              <a:rPr lang="es-ES" dirty="0"/>
              <a:t> en las </a:t>
            </a:r>
            <a:r>
              <a:rPr lang="es-ES" dirty="0" err="1"/>
              <a:t>UGCs</a:t>
            </a:r>
            <a:r>
              <a:rPr lang="es-ES" dirty="0"/>
              <a:t> acreditadas, poniendo en valor la Prevención de Riesgos Laborales y sus herramientas de gestión.</a:t>
            </a:r>
          </a:p>
        </p:txBody>
      </p:sp>
      <p:pic>
        <p:nvPicPr>
          <p:cNvPr id="4" name="Picture 2" descr="Gráficos vectoriales gratis de Gente de pal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507" y="4067232"/>
            <a:ext cx="3542937" cy="252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 descr="http://www.hospitalregionaldemalaga.es/Portals/extranet/Aniversario_Hospital/HRUM_Logo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10214" r="17329"/>
          <a:stretch/>
        </p:blipFill>
        <p:spPr bwMode="auto">
          <a:xfrm>
            <a:off x="10808792" y="5166246"/>
            <a:ext cx="965592" cy="13592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 txBox="1">
            <a:spLocks/>
          </p:cNvSpPr>
          <p:nvPr/>
        </p:nvSpPr>
        <p:spPr>
          <a:xfrm>
            <a:off x="5971444" y="4246377"/>
            <a:ext cx="53201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¡MUCHAS GRACIAS POR SU ATENCIÓN!</a:t>
            </a:r>
            <a:endParaRPr lang="es-ES" sz="32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8954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663</Words>
  <Application>Microsoft Office PowerPoint</Application>
  <PresentationFormat>Panorámica</PresentationFormat>
  <Paragraphs>48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NSimSun</vt:lpstr>
      <vt:lpstr>Arial</vt:lpstr>
      <vt:lpstr>Arial Black</vt:lpstr>
      <vt:lpstr>Calibri</vt:lpstr>
      <vt:lpstr>Calibri Light</vt:lpstr>
      <vt:lpstr>DejaVu Sans Mono</vt:lpstr>
      <vt:lpstr>Poppins Medium</vt:lpstr>
      <vt:lpstr>Teko Medium</vt:lpstr>
      <vt:lpstr>Tema de Office</vt:lpstr>
      <vt:lpstr>Presentación de PowerPoint</vt:lpstr>
      <vt:lpstr>     INTRODUCCIÓN</vt:lpstr>
      <vt:lpstr>      OBJETIVOS</vt:lpstr>
      <vt:lpstr>      METODOLOGÍA (I)</vt:lpstr>
      <vt:lpstr>      METODOLOGÍA (II)</vt:lpstr>
      <vt:lpstr>      RESULTADOS (I)</vt:lpstr>
      <vt:lpstr>      RESULTADOS (II)</vt:lpstr>
      <vt:lpstr>      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Rosario Prieto Hermoso</dc:creator>
  <cp:lastModifiedBy>Jimeno Perez, Jose Anton</cp:lastModifiedBy>
  <cp:revision>71</cp:revision>
  <dcterms:created xsi:type="dcterms:W3CDTF">2023-09-24T10:04:11Z</dcterms:created>
  <dcterms:modified xsi:type="dcterms:W3CDTF">2023-10-16T12:12:13Z</dcterms:modified>
</cp:coreProperties>
</file>