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15074900" cy="20104100"/>
  <p:notesSz cx="15074900" cy="201041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5F8FB"/>
    <a:srgbClr val="F0F5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734" y="-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31093" y="6232271"/>
            <a:ext cx="12819063" cy="4221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62187" y="11258296"/>
            <a:ext cx="10556875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4062" y="4623943"/>
            <a:ext cx="6560344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766843" y="4623943"/>
            <a:ext cx="6560344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499217" y="375174"/>
            <a:ext cx="5072301" cy="93403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119063" y="1300698"/>
            <a:ext cx="1832609" cy="128155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4062" y="804164"/>
            <a:ext cx="13573125" cy="3216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4062" y="4623943"/>
            <a:ext cx="13573125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27625" y="18696814"/>
            <a:ext cx="4826000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54062" y="18696814"/>
            <a:ext cx="3468687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858500" y="18696814"/>
            <a:ext cx="3468687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663452" y="4009999"/>
            <a:ext cx="13704996" cy="2254742"/>
            <a:chOff x="706022" y="3032955"/>
            <a:chExt cx="7837170" cy="3176267"/>
          </a:xfrm>
        </p:grpSpPr>
        <p:sp>
          <p:nvSpPr>
            <p:cNvPr id="4" name="object 4"/>
            <p:cNvSpPr/>
            <p:nvPr/>
          </p:nvSpPr>
          <p:spPr>
            <a:xfrm>
              <a:off x="706022" y="3032955"/>
              <a:ext cx="7837170" cy="3176267"/>
            </a:xfrm>
            <a:custGeom>
              <a:avLst/>
              <a:gdLst/>
              <a:ahLst/>
              <a:cxnLst/>
              <a:rect l="l" t="t" r="r" b="b"/>
              <a:pathLst>
                <a:path w="7837170" h="3176270">
                  <a:moveTo>
                    <a:pt x="7307508" y="0"/>
                  </a:moveTo>
                  <a:lnTo>
                    <a:pt x="529310" y="0"/>
                  </a:lnTo>
                  <a:lnTo>
                    <a:pt x="481134" y="2163"/>
                  </a:lnTo>
                  <a:lnTo>
                    <a:pt x="434170" y="8528"/>
                  </a:lnTo>
                  <a:lnTo>
                    <a:pt x="388604" y="18908"/>
                  </a:lnTo>
                  <a:lnTo>
                    <a:pt x="344623" y="33116"/>
                  </a:lnTo>
                  <a:lnTo>
                    <a:pt x="302414" y="50966"/>
                  </a:lnTo>
                  <a:lnTo>
                    <a:pt x="262164" y="72269"/>
                  </a:lnTo>
                  <a:lnTo>
                    <a:pt x="224060" y="96840"/>
                  </a:lnTo>
                  <a:lnTo>
                    <a:pt x="188288" y="124492"/>
                  </a:lnTo>
                  <a:lnTo>
                    <a:pt x="155037" y="155037"/>
                  </a:lnTo>
                  <a:lnTo>
                    <a:pt x="124492" y="188288"/>
                  </a:lnTo>
                  <a:lnTo>
                    <a:pt x="96840" y="224060"/>
                  </a:lnTo>
                  <a:lnTo>
                    <a:pt x="72269" y="262164"/>
                  </a:lnTo>
                  <a:lnTo>
                    <a:pt x="50966" y="302414"/>
                  </a:lnTo>
                  <a:lnTo>
                    <a:pt x="33116" y="344623"/>
                  </a:lnTo>
                  <a:lnTo>
                    <a:pt x="18908" y="388604"/>
                  </a:lnTo>
                  <a:lnTo>
                    <a:pt x="8528" y="434170"/>
                  </a:lnTo>
                  <a:lnTo>
                    <a:pt x="2163" y="481134"/>
                  </a:lnTo>
                  <a:lnTo>
                    <a:pt x="0" y="529310"/>
                  </a:lnTo>
                  <a:lnTo>
                    <a:pt x="0" y="2646551"/>
                  </a:lnTo>
                  <a:lnTo>
                    <a:pt x="2163" y="2694727"/>
                  </a:lnTo>
                  <a:lnTo>
                    <a:pt x="8528" y="2741691"/>
                  </a:lnTo>
                  <a:lnTo>
                    <a:pt x="18908" y="2787257"/>
                  </a:lnTo>
                  <a:lnTo>
                    <a:pt x="33116" y="2831238"/>
                  </a:lnTo>
                  <a:lnTo>
                    <a:pt x="50966" y="2873447"/>
                  </a:lnTo>
                  <a:lnTo>
                    <a:pt x="72269" y="2913697"/>
                  </a:lnTo>
                  <a:lnTo>
                    <a:pt x="96840" y="2951801"/>
                  </a:lnTo>
                  <a:lnTo>
                    <a:pt x="124492" y="2987573"/>
                  </a:lnTo>
                  <a:lnTo>
                    <a:pt x="155037" y="3020824"/>
                  </a:lnTo>
                  <a:lnTo>
                    <a:pt x="188288" y="3051369"/>
                  </a:lnTo>
                  <a:lnTo>
                    <a:pt x="224060" y="3079021"/>
                  </a:lnTo>
                  <a:lnTo>
                    <a:pt x="262164" y="3103592"/>
                  </a:lnTo>
                  <a:lnTo>
                    <a:pt x="302414" y="3124895"/>
                  </a:lnTo>
                  <a:lnTo>
                    <a:pt x="344623" y="3142745"/>
                  </a:lnTo>
                  <a:lnTo>
                    <a:pt x="388604" y="3156953"/>
                  </a:lnTo>
                  <a:lnTo>
                    <a:pt x="434170" y="3167333"/>
                  </a:lnTo>
                  <a:lnTo>
                    <a:pt x="481134" y="3173698"/>
                  </a:lnTo>
                  <a:lnTo>
                    <a:pt x="529310" y="3175862"/>
                  </a:lnTo>
                  <a:lnTo>
                    <a:pt x="7307508" y="3175862"/>
                  </a:lnTo>
                  <a:lnTo>
                    <a:pt x="7355684" y="3173698"/>
                  </a:lnTo>
                  <a:lnTo>
                    <a:pt x="7402648" y="3167333"/>
                  </a:lnTo>
                  <a:lnTo>
                    <a:pt x="7448214" y="3156953"/>
                  </a:lnTo>
                  <a:lnTo>
                    <a:pt x="7492195" y="3142745"/>
                  </a:lnTo>
                  <a:lnTo>
                    <a:pt x="7534404" y="3124895"/>
                  </a:lnTo>
                  <a:lnTo>
                    <a:pt x="7574654" y="3103592"/>
                  </a:lnTo>
                  <a:lnTo>
                    <a:pt x="7612758" y="3079021"/>
                  </a:lnTo>
                  <a:lnTo>
                    <a:pt x="7648530" y="3051369"/>
                  </a:lnTo>
                  <a:lnTo>
                    <a:pt x="7681781" y="3020824"/>
                  </a:lnTo>
                  <a:lnTo>
                    <a:pt x="7712326" y="2987573"/>
                  </a:lnTo>
                  <a:lnTo>
                    <a:pt x="7739978" y="2951801"/>
                  </a:lnTo>
                  <a:lnTo>
                    <a:pt x="7764549" y="2913697"/>
                  </a:lnTo>
                  <a:lnTo>
                    <a:pt x="7785852" y="2873447"/>
                  </a:lnTo>
                  <a:lnTo>
                    <a:pt x="7803702" y="2831238"/>
                  </a:lnTo>
                  <a:lnTo>
                    <a:pt x="7817910" y="2787257"/>
                  </a:lnTo>
                  <a:lnTo>
                    <a:pt x="7828290" y="2741691"/>
                  </a:lnTo>
                  <a:lnTo>
                    <a:pt x="7834655" y="2694727"/>
                  </a:lnTo>
                  <a:lnTo>
                    <a:pt x="7836818" y="2646551"/>
                  </a:lnTo>
                  <a:lnTo>
                    <a:pt x="7836818" y="529310"/>
                  </a:lnTo>
                  <a:lnTo>
                    <a:pt x="7834655" y="481134"/>
                  </a:lnTo>
                  <a:lnTo>
                    <a:pt x="7828290" y="434170"/>
                  </a:lnTo>
                  <a:lnTo>
                    <a:pt x="7817910" y="388604"/>
                  </a:lnTo>
                  <a:lnTo>
                    <a:pt x="7803702" y="344623"/>
                  </a:lnTo>
                  <a:lnTo>
                    <a:pt x="7785852" y="302414"/>
                  </a:lnTo>
                  <a:lnTo>
                    <a:pt x="7764549" y="262164"/>
                  </a:lnTo>
                  <a:lnTo>
                    <a:pt x="7739978" y="224060"/>
                  </a:lnTo>
                  <a:lnTo>
                    <a:pt x="7712326" y="188288"/>
                  </a:lnTo>
                  <a:lnTo>
                    <a:pt x="7681781" y="155037"/>
                  </a:lnTo>
                  <a:lnTo>
                    <a:pt x="7648530" y="124492"/>
                  </a:lnTo>
                  <a:lnTo>
                    <a:pt x="7612758" y="96840"/>
                  </a:lnTo>
                  <a:lnTo>
                    <a:pt x="7574654" y="72269"/>
                  </a:lnTo>
                  <a:lnTo>
                    <a:pt x="7534404" y="50966"/>
                  </a:lnTo>
                  <a:lnTo>
                    <a:pt x="7492195" y="33116"/>
                  </a:lnTo>
                  <a:lnTo>
                    <a:pt x="7448214" y="18908"/>
                  </a:lnTo>
                  <a:lnTo>
                    <a:pt x="7402648" y="8528"/>
                  </a:lnTo>
                  <a:lnTo>
                    <a:pt x="7355684" y="2163"/>
                  </a:lnTo>
                  <a:lnTo>
                    <a:pt x="7307508" y="0"/>
                  </a:lnTo>
                  <a:close/>
                </a:path>
              </a:pathLst>
            </a:custGeom>
            <a:solidFill>
              <a:srgbClr val="DEF0F6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06022" y="3032955"/>
              <a:ext cx="7837170" cy="3176267"/>
            </a:xfrm>
            <a:custGeom>
              <a:avLst/>
              <a:gdLst/>
              <a:ahLst/>
              <a:cxnLst/>
              <a:rect l="l" t="t" r="r" b="b"/>
              <a:pathLst>
                <a:path w="7837170" h="3176270">
                  <a:moveTo>
                    <a:pt x="0" y="529310"/>
                  </a:moveTo>
                  <a:lnTo>
                    <a:pt x="2163" y="481134"/>
                  </a:lnTo>
                  <a:lnTo>
                    <a:pt x="8528" y="434170"/>
                  </a:lnTo>
                  <a:lnTo>
                    <a:pt x="18908" y="388604"/>
                  </a:lnTo>
                  <a:lnTo>
                    <a:pt x="33116" y="344623"/>
                  </a:lnTo>
                  <a:lnTo>
                    <a:pt x="50966" y="302414"/>
                  </a:lnTo>
                  <a:lnTo>
                    <a:pt x="72269" y="262164"/>
                  </a:lnTo>
                  <a:lnTo>
                    <a:pt x="96840" y="224060"/>
                  </a:lnTo>
                  <a:lnTo>
                    <a:pt x="124492" y="188288"/>
                  </a:lnTo>
                  <a:lnTo>
                    <a:pt x="155037" y="155037"/>
                  </a:lnTo>
                  <a:lnTo>
                    <a:pt x="188288" y="124492"/>
                  </a:lnTo>
                  <a:lnTo>
                    <a:pt x="224060" y="96840"/>
                  </a:lnTo>
                  <a:lnTo>
                    <a:pt x="262164" y="72269"/>
                  </a:lnTo>
                  <a:lnTo>
                    <a:pt x="302414" y="50966"/>
                  </a:lnTo>
                  <a:lnTo>
                    <a:pt x="344623" y="33116"/>
                  </a:lnTo>
                  <a:lnTo>
                    <a:pt x="388604" y="18908"/>
                  </a:lnTo>
                  <a:lnTo>
                    <a:pt x="434170" y="8528"/>
                  </a:lnTo>
                  <a:lnTo>
                    <a:pt x="481134" y="2163"/>
                  </a:lnTo>
                  <a:lnTo>
                    <a:pt x="529310" y="0"/>
                  </a:lnTo>
                  <a:lnTo>
                    <a:pt x="7307508" y="0"/>
                  </a:lnTo>
                  <a:lnTo>
                    <a:pt x="7355684" y="2163"/>
                  </a:lnTo>
                  <a:lnTo>
                    <a:pt x="7402648" y="8528"/>
                  </a:lnTo>
                  <a:lnTo>
                    <a:pt x="7448214" y="18908"/>
                  </a:lnTo>
                  <a:lnTo>
                    <a:pt x="7492195" y="33116"/>
                  </a:lnTo>
                  <a:lnTo>
                    <a:pt x="7534404" y="50966"/>
                  </a:lnTo>
                  <a:lnTo>
                    <a:pt x="7574654" y="72269"/>
                  </a:lnTo>
                  <a:lnTo>
                    <a:pt x="7612758" y="96840"/>
                  </a:lnTo>
                  <a:lnTo>
                    <a:pt x="7648530" y="124492"/>
                  </a:lnTo>
                  <a:lnTo>
                    <a:pt x="7681781" y="155037"/>
                  </a:lnTo>
                  <a:lnTo>
                    <a:pt x="7712326" y="188288"/>
                  </a:lnTo>
                  <a:lnTo>
                    <a:pt x="7739978" y="224060"/>
                  </a:lnTo>
                  <a:lnTo>
                    <a:pt x="7764549" y="262164"/>
                  </a:lnTo>
                  <a:lnTo>
                    <a:pt x="7785852" y="302414"/>
                  </a:lnTo>
                  <a:lnTo>
                    <a:pt x="7803702" y="344623"/>
                  </a:lnTo>
                  <a:lnTo>
                    <a:pt x="7817910" y="388604"/>
                  </a:lnTo>
                  <a:lnTo>
                    <a:pt x="7828290" y="434170"/>
                  </a:lnTo>
                  <a:lnTo>
                    <a:pt x="7834655" y="481134"/>
                  </a:lnTo>
                  <a:lnTo>
                    <a:pt x="7836818" y="529310"/>
                  </a:lnTo>
                  <a:lnTo>
                    <a:pt x="7836818" y="2646551"/>
                  </a:lnTo>
                  <a:lnTo>
                    <a:pt x="7834655" y="2694727"/>
                  </a:lnTo>
                  <a:lnTo>
                    <a:pt x="7828290" y="2741691"/>
                  </a:lnTo>
                  <a:lnTo>
                    <a:pt x="7817910" y="2787257"/>
                  </a:lnTo>
                  <a:lnTo>
                    <a:pt x="7803702" y="2831238"/>
                  </a:lnTo>
                  <a:lnTo>
                    <a:pt x="7785852" y="2873447"/>
                  </a:lnTo>
                  <a:lnTo>
                    <a:pt x="7764549" y="2913697"/>
                  </a:lnTo>
                  <a:lnTo>
                    <a:pt x="7739978" y="2951801"/>
                  </a:lnTo>
                  <a:lnTo>
                    <a:pt x="7712326" y="2987573"/>
                  </a:lnTo>
                  <a:lnTo>
                    <a:pt x="7681781" y="3020824"/>
                  </a:lnTo>
                  <a:lnTo>
                    <a:pt x="7648530" y="3051369"/>
                  </a:lnTo>
                  <a:lnTo>
                    <a:pt x="7612758" y="3079021"/>
                  </a:lnTo>
                  <a:lnTo>
                    <a:pt x="7574654" y="3103592"/>
                  </a:lnTo>
                  <a:lnTo>
                    <a:pt x="7534404" y="3124895"/>
                  </a:lnTo>
                  <a:lnTo>
                    <a:pt x="7492195" y="3142745"/>
                  </a:lnTo>
                  <a:lnTo>
                    <a:pt x="7448214" y="3156953"/>
                  </a:lnTo>
                  <a:lnTo>
                    <a:pt x="7402648" y="3167333"/>
                  </a:lnTo>
                  <a:lnTo>
                    <a:pt x="7355684" y="3173698"/>
                  </a:lnTo>
                  <a:lnTo>
                    <a:pt x="7307508" y="3175862"/>
                  </a:lnTo>
                  <a:lnTo>
                    <a:pt x="529310" y="3175862"/>
                  </a:lnTo>
                  <a:lnTo>
                    <a:pt x="481134" y="3173698"/>
                  </a:lnTo>
                  <a:lnTo>
                    <a:pt x="434170" y="3167333"/>
                  </a:lnTo>
                  <a:lnTo>
                    <a:pt x="388604" y="3156953"/>
                  </a:lnTo>
                  <a:lnTo>
                    <a:pt x="344623" y="3142745"/>
                  </a:lnTo>
                  <a:lnTo>
                    <a:pt x="302414" y="3124895"/>
                  </a:lnTo>
                  <a:lnTo>
                    <a:pt x="262164" y="3103592"/>
                  </a:lnTo>
                  <a:lnTo>
                    <a:pt x="224060" y="3079021"/>
                  </a:lnTo>
                  <a:lnTo>
                    <a:pt x="188288" y="3051369"/>
                  </a:lnTo>
                  <a:lnTo>
                    <a:pt x="155037" y="3020824"/>
                  </a:lnTo>
                  <a:lnTo>
                    <a:pt x="124492" y="2987573"/>
                  </a:lnTo>
                  <a:lnTo>
                    <a:pt x="96840" y="2951801"/>
                  </a:lnTo>
                  <a:lnTo>
                    <a:pt x="72269" y="2913697"/>
                  </a:lnTo>
                  <a:lnTo>
                    <a:pt x="50966" y="2873447"/>
                  </a:lnTo>
                  <a:lnTo>
                    <a:pt x="33116" y="2831238"/>
                  </a:lnTo>
                  <a:lnTo>
                    <a:pt x="18908" y="2787257"/>
                  </a:lnTo>
                  <a:lnTo>
                    <a:pt x="8528" y="2741691"/>
                  </a:lnTo>
                  <a:lnTo>
                    <a:pt x="2163" y="2694727"/>
                  </a:lnTo>
                  <a:lnTo>
                    <a:pt x="0" y="2646551"/>
                  </a:lnTo>
                  <a:lnTo>
                    <a:pt x="0" y="529310"/>
                  </a:lnTo>
                  <a:close/>
                </a:path>
              </a:pathLst>
            </a:custGeom>
            <a:ln w="1773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932361" y="4234572"/>
            <a:ext cx="147383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endParaRPr lang="es-ES" sz="14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6182" y="4086786"/>
            <a:ext cx="13399506" cy="19466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100"/>
              </a:spcBef>
            </a:pPr>
            <a:r>
              <a:rPr lang="es-ES" sz="1400" b="1" spc="5" dirty="0">
                <a:latin typeface="Times New Roman"/>
                <a:cs typeface="Times New Roman"/>
              </a:rPr>
              <a:t>INTRODUCCIÓN</a:t>
            </a:r>
          </a:p>
          <a:p>
            <a:pPr marL="12700" marR="5080" algn="just">
              <a:spcBef>
                <a:spcPts val="100"/>
              </a:spcBef>
            </a:pPr>
            <a:endParaRPr lang="es-ES" sz="1200" spc="5" dirty="0">
              <a:solidFill>
                <a:srgbClr val="2E5496"/>
              </a:solidFill>
              <a:latin typeface="Times New Roman"/>
              <a:cs typeface="Times New Roman"/>
            </a:endParaRPr>
          </a:p>
          <a:p>
            <a:pPr marL="12700" marR="5080" algn="just">
              <a:spcBef>
                <a:spcPts val="100"/>
              </a:spcBef>
            </a:pP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El VHB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es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un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pequeño virus (42 nm)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a DNA,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familia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de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los Hepadnaviridae, responsable de la Hepatitis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B. La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infección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primaria en adultos es autolimitada en el 90%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de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los casos, el 5-10% tendrán infección persistente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o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serán portadores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crónicos. La infección crónica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puede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implicar complicaciones graves (cirrosis hepática,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CHC). El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1-2%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de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los casos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 pueden</a:t>
            </a:r>
            <a:r>
              <a:rPr sz="1300" spc="-20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tener fallo hepático</a:t>
            </a:r>
            <a:r>
              <a:rPr sz="1300" spc="-5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agudo.</a:t>
            </a:r>
            <a:endParaRPr sz="1300" dirty="0">
              <a:latin typeface="Times New Roman"/>
              <a:cs typeface="Times New Roman"/>
            </a:endParaRPr>
          </a:p>
          <a:p>
            <a:pPr marL="12700" marR="5715" algn="just"/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La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infección accidental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por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el VHB constituye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un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riesgo ocupacional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bien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establecido para los profesionales sanitarios </a:t>
            </a:r>
            <a:r>
              <a:rPr sz="1300" spc="-5" dirty="0">
                <a:solidFill>
                  <a:srgbClr val="2E5496"/>
                </a:solidFill>
                <a:latin typeface="Times New Roman"/>
                <a:cs typeface="Times New Roman"/>
              </a:rPr>
              <a:t>si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no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están vacunados frente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a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este virus. Son susceptibles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de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infectarse durante su actividad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a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través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de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exposiciones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accidentales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por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vía percutánea (pinchazos, cortes)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o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cutáneo-mucosa (salpicaduras). Ante un accidente percutáneo </a:t>
            </a:r>
            <a:r>
              <a:rPr sz="1300" spc="-5" dirty="0">
                <a:solidFill>
                  <a:srgbClr val="2E5496"/>
                </a:solidFill>
                <a:latin typeface="Times New Roman"/>
                <a:cs typeface="Times New Roman"/>
              </a:rPr>
              <a:t>en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 personal no vacunado el riesgo de adquirir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una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infección depende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de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los marcadores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de </a:t>
            </a:r>
            <a:r>
              <a:rPr sz="1300" spc="-5" dirty="0">
                <a:solidFill>
                  <a:srgbClr val="2E5496"/>
                </a:solidFill>
                <a:latin typeface="Times New Roman"/>
                <a:cs typeface="Times New Roman"/>
              </a:rPr>
              <a:t>la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persona de la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que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procede </a:t>
            </a:r>
            <a:r>
              <a:rPr sz="1300" spc="-5" dirty="0">
                <a:solidFill>
                  <a:srgbClr val="2E5496"/>
                </a:solidFill>
                <a:latin typeface="Times New Roman"/>
                <a:cs typeface="Times New Roman"/>
              </a:rPr>
              <a:t>la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 sangre</a:t>
            </a:r>
            <a:r>
              <a:rPr sz="1300" spc="-10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o</a:t>
            </a:r>
            <a:r>
              <a:rPr sz="1300" spc="-10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fluido</a:t>
            </a:r>
            <a:r>
              <a:rPr sz="1300" spc="-5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corporal.</a:t>
            </a:r>
            <a:endParaRPr sz="1300" dirty="0">
              <a:latin typeface="Times New Roman"/>
              <a:cs typeface="Times New Roman"/>
            </a:endParaRPr>
          </a:p>
          <a:p>
            <a:pPr marL="12700" marR="5715" algn="just"/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El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Protocolo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de </a:t>
            </a:r>
            <a:r>
              <a:rPr sz="1300" spc="-5" dirty="0">
                <a:solidFill>
                  <a:srgbClr val="2E5496"/>
                </a:solidFill>
                <a:latin typeface="Times New Roman"/>
                <a:cs typeface="Times New Roman"/>
              </a:rPr>
              <a:t>Vigilancia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sanitaria específica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para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los trabajadores expuestos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a agentes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biológicos del Ministerio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de </a:t>
            </a:r>
            <a:r>
              <a:rPr sz="1300" spc="10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Sanidad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y Consumo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(MSC)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de 2001,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basado en el artículo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8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del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RD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664/1997,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de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12 de mayo, establece las directrices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 que</a:t>
            </a:r>
            <a:r>
              <a:rPr sz="1300" spc="-10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garantizan</a:t>
            </a:r>
            <a:r>
              <a:rPr sz="1300" spc="-10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la</a:t>
            </a:r>
            <a:r>
              <a:rPr sz="1300" spc="-25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300" spc="-5" dirty="0">
                <a:solidFill>
                  <a:srgbClr val="2E5496"/>
                </a:solidFill>
                <a:latin typeface="Times New Roman"/>
                <a:cs typeface="Times New Roman"/>
              </a:rPr>
              <a:t>Vigilancia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de</a:t>
            </a:r>
            <a:r>
              <a:rPr sz="1300" spc="-10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la</a:t>
            </a:r>
            <a:r>
              <a:rPr sz="1300" spc="-5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Salud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2E5496"/>
                </a:solidFill>
                <a:latin typeface="Times New Roman"/>
                <a:cs typeface="Times New Roman"/>
              </a:rPr>
              <a:t>de</a:t>
            </a:r>
            <a:r>
              <a:rPr sz="1300" spc="-5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E5496"/>
                </a:solidFill>
                <a:latin typeface="Times New Roman"/>
                <a:cs typeface="Times New Roman"/>
              </a:rPr>
              <a:t>los trabajadores.</a:t>
            </a:r>
            <a:endParaRPr sz="1300" dirty="0">
              <a:latin typeface="Times New Roman"/>
              <a:cs typeface="Times New Roman"/>
            </a:endParaRPr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3CD789FD-A1D8-F12C-3139-D7BCDCC9715B}"/>
              </a:ext>
            </a:extLst>
          </p:cNvPr>
          <p:cNvGrpSpPr/>
          <p:nvPr/>
        </p:nvGrpSpPr>
        <p:grpSpPr>
          <a:xfrm>
            <a:off x="684952" y="6501670"/>
            <a:ext cx="7886699" cy="1188180"/>
            <a:chOff x="647576" y="6968160"/>
            <a:chExt cx="7886699" cy="1188180"/>
          </a:xfrm>
        </p:grpSpPr>
        <p:grpSp>
          <p:nvGrpSpPr>
            <p:cNvPr id="8" name="object 8"/>
            <p:cNvGrpSpPr/>
            <p:nvPr/>
          </p:nvGrpSpPr>
          <p:grpSpPr>
            <a:xfrm>
              <a:off x="647576" y="6968160"/>
              <a:ext cx="7886699" cy="1188180"/>
              <a:chOff x="697157" y="6393567"/>
              <a:chExt cx="7854950" cy="1279525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706022" y="6402432"/>
                <a:ext cx="7837170" cy="1261745"/>
              </a:xfrm>
              <a:custGeom>
                <a:avLst/>
                <a:gdLst/>
                <a:ahLst/>
                <a:cxnLst/>
                <a:rect l="l" t="t" r="r" b="b"/>
                <a:pathLst>
                  <a:path w="7837170" h="1261745">
                    <a:moveTo>
                      <a:pt x="7626536" y="0"/>
                    </a:moveTo>
                    <a:lnTo>
                      <a:pt x="210282" y="0"/>
                    </a:lnTo>
                    <a:lnTo>
                      <a:pt x="162066" y="5553"/>
                    </a:lnTo>
                    <a:lnTo>
                      <a:pt x="117806" y="21373"/>
                    </a:lnTo>
                    <a:lnTo>
                      <a:pt x="78762" y="46197"/>
                    </a:lnTo>
                    <a:lnTo>
                      <a:pt x="46197" y="78762"/>
                    </a:lnTo>
                    <a:lnTo>
                      <a:pt x="21373" y="117806"/>
                    </a:lnTo>
                    <a:lnTo>
                      <a:pt x="5553" y="162066"/>
                    </a:lnTo>
                    <a:lnTo>
                      <a:pt x="0" y="210282"/>
                    </a:lnTo>
                    <a:lnTo>
                      <a:pt x="0" y="1051410"/>
                    </a:lnTo>
                    <a:lnTo>
                      <a:pt x="5553" y="1099625"/>
                    </a:lnTo>
                    <a:lnTo>
                      <a:pt x="21373" y="1143886"/>
                    </a:lnTo>
                    <a:lnTo>
                      <a:pt x="46197" y="1182930"/>
                    </a:lnTo>
                    <a:lnTo>
                      <a:pt x="78762" y="1215495"/>
                    </a:lnTo>
                    <a:lnTo>
                      <a:pt x="117806" y="1240318"/>
                    </a:lnTo>
                    <a:lnTo>
                      <a:pt x="162066" y="1256138"/>
                    </a:lnTo>
                    <a:lnTo>
                      <a:pt x="210282" y="1261692"/>
                    </a:lnTo>
                    <a:lnTo>
                      <a:pt x="7626536" y="1261692"/>
                    </a:lnTo>
                    <a:lnTo>
                      <a:pt x="7674752" y="1256138"/>
                    </a:lnTo>
                    <a:lnTo>
                      <a:pt x="7719012" y="1240318"/>
                    </a:lnTo>
                    <a:lnTo>
                      <a:pt x="7758056" y="1215495"/>
                    </a:lnTo>
                    <a:lnTo>
                      <a:pt x="7790621" y="1182930"/>
                    </a:lnTo>
                    <a:lnTo>
                      <a:pt x="7815445" y="1143886"/>
                    </a:lnTo>
                    <a:lnTo>
                      <a:pt x="7831265" y="1099625"/>
                    </a:lnTo>
                    <a:lnTo>
                      <a:pt x="7836818" y="1051410"/>
                    </a:lnTo>
                    <a:lnTo>
                      <a:pt x="7836818" y="210282"/>
                    </a:lnTo>
                    <a:lnTo>
                      <a:pt x="7831265" y="162066"/>
                    </a:lnTo>
                    <a:lnTo>
                      <a:pt x="7815445" y="117806"/>
                    </a:lnTo>
                    <a:lnTo>
                      <a:pt x="7790621" y="78762"/>
                    </a:lnTo>
                    <a:lnTo>
                      <a:pt x="7758056" y="46197"/>
                    </a:lnTo>
                    <a:lnTo>
                      <a:pt x="7719012" y="21373"/>
                    </a:lnTo>
                    <a:lnTo>
                      <a:pt x="7674752" y="5553"/>
                    </a:lnTo>
                    <a:lnTo>
                      <a:pt x="7626536" y="0"/>
                    </a:lnTo>
                    <a:close/>
                  </a:path>
                </a:pathLst>
              </a:custGeom>
              <a:solidFill>
                <a:srgbClr val="DEF0F6"/>
              </a:solidFill>
              <a:ln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706022" y="6402432"/>
                <a:ext cx="7837170" cy="1261745"/>
              </a:xfrm>
              <a:custGeom>
                <a:avLst/>
                <a:gdLst/>
                <a:ahLst/>
                <a:cxnLst/>
                <a:rect l="l" t="t" r="r" b="b"/>
                <a:pathLst>
                  <a:path w="7837170" h="1261745">
                    <a:moveTo>
                      <a:pt x="0" y="210282"/>
                    </a:moveTo>
                    <a:lnTo>
                      <a:pt x="5553" y="162066"/>
                    </a:lnTo>
                    <a:lnTo>
                      <a:pt x="21373" y="117806"/>
                    </a:lnTo>
                    <a:lnTo>
                      <a:pt x="46197" y="78762"/>
                    </a:lnTo>
                    <a:lnTo>
                      <a:pt x="78762" y="46197"/>
                    </a:lnTo>
                    <a:lnTo>
                      <a:pt x="117806" y="21373"/>
                    </a:lnTo>
                    <a:lnTo>
                      <a:pt x="162066" y="5553"/>
                    </a:lnTo>
                    <a:lnTo>
                      <a:pt x="210282" y="0"/>
                    </a:lnTo>
                    <a:lnTo>
                      <a:pt x="7626536" y="0"/>
                    </a:lnTo>
                    <a:lnTo>
                      <a:pt x="7674752" y="5553"/>
                    </a:lnTo>
                    <a:lnTo>
                      <a:pt x="7719012" y="21373"/>
                    </a:lnTo>
                    <a:lnTo>
                      <a:pt x="7758056" y="46197"/>
                    </a:lnTo>
                    <a:lnTo>
                      <a:pt x="7790621" y="78762"/>
                    </a:lnTo>
                    <a:lnTo>
                      <a:pt x="7815445" y="117806"/>
                    </a:lnTo>
                    <a:lnTo>
                      <a:pt x="7831265" y="162066"/>
                    </a:lnTo>
                    <a:lnTo>
                      <a:pt x="7836818" y="210282"/>
                    </a:lnTo>
                    <a:lnTo>
                      <a:pt x="7836818" y="1051410"/>
                    </a:lnTo>
                    <a:lnTo>
                      <a:pt x="7831265" y="1099625"/>
                    </a:lnTo>
                    <a:lnTo>
                      <a:pt x="7815445" y="1143886"/>
                    </a:lnTo>
                    <a:lnTo>
                      <a:pt x="7790621" y="1182930"/>
                    </a:lnTo>
                    <a:lnTo>
                      <a:pt x="7758056" y="1215495"/>
                    </a:lnTo>
                    <a:lnTo>
                      <a:pt x="7719012" y="1240318"/>
                    </a:lnTo>
                    <a:lnTo>
                      <a:pt x="7674752" y="1256138"/>
                    </a:lnTo>
                    <a:lnTo>
                      <a:pt x="7626536" y="1261692"/>
                    </a:lnTo>
                    <a:lnTo>
                      <a:pt x="210282" y="1261692"/>
                    </a:lnTo>
                    <a:lnTo>
                      <a:pt x="162066" y="1256138"/>
                    </a:lnTo>
                    <a:lnTo>
                      <a:pt x="117806" y="1240318"/>
                    </a:lnTo>
                    <a:lnTo>
                      <a:pt x="78762" y="1215495"/>
                    </a:lnTo>
                    <a:lnTo>
                      <a:pt x="46197" y="1182930"/>
                    </a:lnTo>
                    <a:lnTo>
                      <a:pt x="21373" y="1143886"/>
                    </a:lnTo>
                    <a:lnTo>
                      <a:pt x="5553" y="1099625"/>
                    </a:lnTo>
                    <a:lnTo>
                      <a:pt x="0" y="1051410"/>
                    </a:lnTo>
                    <a:lnTo>
                      <a:pt x="0" y="210282"/>
                    </a:lnTo>
                    <a:close/>
                  </a:path>
                </a:pathLst>
              </a:custGeom>
              <a:ln w="17730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797132" y="7105434"/>
              <a:ext cx="7654925" cy="956031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95"/>
                </a:spcBef>
              </a:pPr>
              <a:r>
                <a:rPr sz="1400" b="1" spc="-10" dirty="0">
                  <a:latin typeface="Times New Roman"/>
                  <a:cs typeface="Times New Roman"/>
                </a:rPr>
                <a:t>OBJETIVOS</a:t>
              </a:r>
              <a:endParaRPr sz="1400" dirty="0">
                <a:latin typeface="Times New Roman"/>
                <a:cs typeface="Times New Roman"/>
              </a:endParaRPr>
            </a:p>
            <a:p>
              <a:pPr marL="12700" marR="5080">
                <a:spcBef>
                  <a:spcPts val="1005"/>
                </a:spcBef>
                <a:buAutoNum type="arabicParenR"/>
                <a:tabLst>
                  <a:tab pos="198755" algn="l"/>
                </a:tabLst>
              </a:pPr>
              <a:r>
                <a:rPr lang="es-ES"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 err="1">
                  <a:solidFill>
                    <a:srgbClr val="2E5496"/>
                  </a:solidFill>
                  <a:latin typeface="Times New Roman"/>
                  <a:cs typeface="Times New Roman"/>
                </a:rPr>
                <a:t>Describir</a:t>
              </a:r>
              <a:r>
                <a:rPr sz="1300" spc="16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el</a:t>
              </a:r>
              <a:r>
                <a:rPr sz="1300" spc="16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estado</a:t>
              </a:r>
              <a:r>
                <a:rPr sz="1300" spc="16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inmunológico</a:t>
              </a:r>
              <a:r>
                <a:rPr sz="1300" spc="17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frente</a:t>
              </a:r>
              <a:r>
                <a:rPr sz="1300" spc="15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</a:t>
              </a:r>
              <a:r>
                <a:rPr sz="1300" spc="16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VHB</a:t>
              </a:r>
              <a:r>
                <a:rPr sz="1300" spc="16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en</a:t>
              </a:r>
              <a:r>
                <a:rPr sz="1300" spc="15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un</a:t>
              </a:r>
              <a:r>
                <a:rPr sz="1300" spc="15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grupo</a:t>
              </a:r>
              <a:r>
                <a:rPr sz="1300" spc="17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</a:t>
              </a:r>
              <a:r>
                <a:rPr sz="1300" spc="16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trabajadores</a:t>
              </a:r>
              <a:r>
                <a:rPr sz="1300" spc="15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sanitarios</a:t>
              </a:r>
              <a:r>
                <a:rPr sz="1300" spc="16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</a:t>
              </a:r>
              <a:r>
                <a:rPr sz="1300" spc="16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un</a:t>
              </a:r>
              <a:r>
                <a:rPr sz="1300" spc="16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hospital</a:t>
              </a:r>
              <a:r>
                <a:rPr sz="1300" spc="16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</a:t>
              </a:r>
              <a:r>
                <a:rPr sz="1300" spc="16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tercer</a:t>
              </a:r>
              <a:r>
                <a:rPr sz="1300" spc="16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nivel </a:t>
              </a:r>
              <a:r>
                <a:rPr sz="1300" spc="-28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(HUVR).</a:t>
              </a:r>
              <a:endParaRPr sz="1300" dirty="0">
                <a:latin typeface="Times New Roman"/>
                <a:cs typeface="Times New Roman"/>
              </a:endParaRPr>
            </a:p>
            <a:p>
              <a:pPr marL="178435" indent="-166370">
                <a:spcBef>
                  <a:spcPts val="10"/>
                </a:spcBef>
                <a:buAutoNum type="arabicParenR"/>
                <a:tabLst>
                  <a:tab pos="179070" algn="l"/>
                </a:tabLst>
              </a:pP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Evaluar la</a:t>
              </a:r>
              <a:r>
                <a:rPr sz="1300" spc="2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prevalencia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de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seroprotección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frente</a:t>
              </a:r>
              <a:r>
                <a:rPr sz="1300" spc="1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</a:t>
              </a:r>
              <a:r>
                <a:rPr sz="1300" spc="-1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VHB por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categoría profesional</a:t>
              </a:r>
              <a:r>
                <a:rPr sz="12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.</a:t>
              </a:r>
              <a:endParaRPr sz="1200" dirty="0">
                <a:latin typeface="Times New Roman"/>
                <a:cs typeface="Times New Roman"/>
              </a:endParaRPr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468763" y="8499978"/>
            <a:ext cx="2084070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endParaRPr lang="es-ES" sz="1400" dirty="0">
              <a:latin typeface="Times New Roman"/>
              <a:cs typeface="Times New Roman"/>
            </a:endParaRPr>
          </a:p>
        </p:txBody>
      </p:sp>
      <p:grpSp>
        <p:nvGrpSpPr>
          <p:cNvPr id="41" name="Grupo 40">
            <a:extLst>
              <a:ext uri="{FF2B5EF4-FFF2-40B4-BE49-F238E27FC236}">
                <a16:creationId xmlns:a16="http://schemas.microsoft.com/office/drawing/2014/main" id="{3A5F5E80-2930-75A3-2EED-584F35A66299}"/>
              </a:ext>
            </a:extLst>
          </p:cNvPr>
          <p:cNvGrpSpPr/>
          <p:nvPr/>
        </p:nvGrpSpPr>
        <p:grpSpPr>
          <a:xfrm>
            <a:off x="663452" y="7918450"/>
            <a:ext cx="7904480" cy="3228058"/>
            <a:chOff x="656477" y="8342001"/>
            <a:chExt cx="7904480" cy="3093720"/>
          </a:xfrm>
        </p:grpSpPr>
        <p:grpSp>
          <p:nvGrpSpPr>
            <p:cNvPr id="12" name="object 12"/>
            <p:cNvGrpSpPr/>
            <p:nvPr/>
          </p:nvGrpSpPr>
          <p:grpSpPr>
            <a:xfrm>
              <a:off x="656477" y="8342001"/>
              <a:ext cx="7904480" cy="3093720"/>
              <a:chOff x="647512" y="7849584"/>
              <a:chExt cx="7904480" cy="3093720"/>
            </a:xfrm>
          </p:grpSpPr>
          <p:sp>
            <p:nvSpPr>
              <p:cNvPr id="13" name="object 13"/>
              <p:cNvSpPr/>
              <p:nvPr/>
            </p:nvSpPr>
            <p:spPr>
              <a:xfrm>
                <a:off x="656377" y="7858449"/>
                <a:ext cx="7886700" cy="3075940"/>
              </a:xfrm>
              <a:custGeom>
                <a:avLst/>
                <a:gdLst/>
                <a:ahLst/>
                <a:cxnLst/>
                <a:rect l="l" t="t" r="r" b="b"/>
                <a:pathLst>
                  <a:path w="7886700" h="3075940">
                    <a:moveTo>
                      <a:pt x="7373820" y="0"/>
                    </a:moveTo>
                    <a:lnTo>
                      <a:pt x="512643" y="0"/>
                    </a:lnTo>
                    <a:lnTo>
                      <a:pt x="465987" y="2095"/>
                    </a:lnTo>
                    <a:lnTo>
                      <a:pt x="420503" y="8260"/>
                    </a:lnTo>
                    <a:lnTo>
                      <a:pt x="376373" y="18314"/>
                    </a:lnTo>
                    <a:lnTo>
                      <a:pt x="333778" y="32075"/>
                    </a:lnTo>
                    <a:lnTo>
                      <a:pt x="292898" y="49363"/>
                    </a:lnTo>
                    <a:lnTo>
                      <a:pt x="253916" y="69997"/>
                    </a:lnTo>
                    <a:lnTo>
                      <a:pt x="217011" y="93795"/>
                    </a:lnTo>
                    <a:lnTo>
                      <a:pt x="182366" y="120577"/>
                    </a:lnTo>
                    <a:lnTo>
                      <a:pt x="150161" y="150161"/>
                    </a:lnTo>
                    <a:lnTo>
                      <a:pt x="120577" y="182366"/>
                    </a:lnTo>
                    <a:lnTo>
                      <a:pt x="93795" y="217011"/>
                    </a:lnTo>
                    <a:lnTo>
                      <a:pt x="69997" y="253916"/>
                    </a:lnTo>
                    <a:lnTo>
                      <a:pt x="49363" y="292898"/>
                    </a:lnTo>
                    <a:lnTo>
                      <a:pt x="32075" y="333778"/>
                    </a:lnTo>
                    <a:lnTo>
                      <a:pt x="18314" y="376373"/>
                    </a:lnTo>
                    <a:lnTo>
                      <a:pt x="8260" y="420503"/>
                    </a:lnTo>
                    <a:lnTo>
                      <a:pt x="2095" y="465987"/>
                    </a:lnTo>
                    <a:lnTo>
                      <a:pt x="0" y="512643"/>
                    </a:lnTo>
                    <a:lnTo>
                      <a:pt x="0" y="2563218"/>
                    </a:lnTo>
                    <a:lnTo>
                      <a:pt x="2095" y="2609875"/>
                    </a:lnTo>
                    <a:lnTo>
                      <a:pt x="8260" y="2655359"/>
                    </a:lnTo>
                    <a:lnTo>
                      <a:pt x="18314" y="2699489"/>
                    </a:lnTo>
                    <a:lnTo>
                      <a:pt x="32075" y="2742084"/>
                    </a:lnTo>
                    <a:lnTo>
                      <a:pt x="49363" y="2782964"/>
                    </a:lnTo>
                    <a:lnTo>
                      <a:pt x="69997" y="2821946"/>
                    </a:lnTo>
                    <a:lnTo>
                      <a:pt x="93795" y="2858850"/>
                    </a:lnTo>
                    <a:lnTo>
                      <a:pt x="120577" y="2893496"/>
                    </a:lnTo>
                    <a:lnTo>
                      <a:pt x="150161" y="2925701"/>
                    </a:lnTo>
                    <a:lnTo>
                      <a:pt x="182366" y="2955285"/>
                    </a:lnTo>
                    <a:lnTo>
                      <a:pt x="217011" y="2982066"/>
                    </a:lnTo>
                    <a:lnTo>
                      <a:pt x="253916" y="3005865"/>
                    </a:lnTo>
                    <a:lnTo>
                      <a:pt x="292898" y="3026498"/>
                    </a:lnTo>
                    <a:lnTo>
                      <a:pt x="333778" y="3043786"/>
                    </a:lnTo>
                    <a:lnTo>
                      <a:pt x="376373" y="3057548"/>
                    </a:lnTo>
                    <a:lnTo>
                      <a:pt x="420503" y="3067602"/>
                    </a:lnTo>
                    <a:lnTo>
                      <a:pt x="465987" y="3073767"/>
                    </a:lnTo>
                    <a:lnTo>
                      <a:pt x="512643" y="3075862"/>
                    </a:lnTo>
                    <a:lnTo>
                      <a:pt x="7373820" y="3075862"/>
                    </a:lnTo>
                    <a:lnTo>
                      <a:pt x="7420476" y="3073767"/>
                    </a:lnTo>
                    <a:lnTo>
                      <a:pt x="7465960" y="3067602"/>
                    </a:lnTo>
                    <a:lnTo>
                      <a:pt x="7510090" y="3057548"/>
                    </a:lnTo>
                    <a:lnTo>
                      <a:pt x="7552685" y="3043786"/>
                    </a:lnTo>
                    <a:lnTo>
                      <a:pt x="7593565" y="3026498"/>
                    </a:lnTo>
                    <a:lnTo>
                      <a:pt x="7632547" y="3005865"/>
                    </a:lnTo>
                    <a:lnTo>
                      <a:pt x="7669452" y="2982066"/>
                    </a:lnTo>
                    <a:lnTo>
                      <a:pt x="7704097" y="2955285"/>
                    </a:lnTo>
                    <a:lnTo>
                      <a:pt x="7736302" y="2925701"/>
                    </a:lnTo>
                    <a:lnTo>
                      <a:pt x="7765886" y="2893496"/>
                    </a:lnTo>
                    <a:lnTo>
                      <a:pt x="7792668" y="2858850"/>
                    </a:lnTo>
                    <a:lnTo>
                      <a:pt x="7816466" y="2821946"/>
                    </a:lnTo>
                    <a:lnTo>
                      <a:pt x="7837099" y="2782964"/>
                    </a:lnTo>
                    <a:lnTo>
                      <a:pt x="7854388" y="2742084"/>
                    </a:lnTo>
                    <a:lnTo>
                      <a:pt x="7868149" y="2699489"/>
                    </a:lnTo>
                    <a:lnTo>
                      <a:pt x="7878203" y="2655359"/>
                    </a:lnTo>
                    <a:lnTo>
                      <a:pt x="7884368" y="2609875"/>
                    </a:lnTo>
                    <a:lnTo>
                      <a:pt x="7886463" y="2563218"/>
                    </a:lnTo>
                    <a:lnTo>
                      <a:pt x="7886463" y="512643"/>
                    </a:lnTo>
                    <a:lnTo>
                      <a:pt x="7884368" y="465987"/>
                    </a:lnTo>
                    <a:lnTo>
                      <a:pt x="7878203" y="420503"/>
                    </a:lnTo>
                    <a:lnTo>
                      <a:pt x="7868149" y="376373"/>
                    </a:lnTo>
                    <a:lnTo>
                      <a:pt x="7854388" y="333778"/>
                    </a:lnTo>
                    <a:lnTo>
                      <a:pt x="7837099" y="292898"/>
                    </a:lnTo>
                    <a:lnTo>
                      <a:pt x="7816466" y="253916"/>
                    </a:lnTo>
                    <a:lnTo>
                      <a:pt x="7792668" y="217011"/>
                    </a:lnTo>
                    <a:lnTo>
                      <a:pt x="7765886" y="182366"/>
                    </a:lnTo>
                    <a:lnTo>
                      <a:pt x="7736302" y="150161"/>
                    </a:lnTo>
                    <a:lnTo>
                      <a:pt x="7704097" y="120577"/>
                    </a:lnTo>
                    <a:lnTo>
                      <a:pt x="7669452" y="93795"/>
                    </a:lnTo>
                    <a:lnTo>
                      <a:pt x="7632547" y="69997"/>
                    </a:lnTo>
                    <a:lnTo>
                      <a:pt x="7593565" y="49363"/>
                    </a:lnTo>
                    <a:lnTo>
                      <a:pt x="7552685" y="32075"/>
                    </a:lnTo>
                    <a:lnTo>
                      <a:pt x="7510090" y="18314"/>
                    </a:lnTo>
                    <a:lnTo>
                      <a:pt x="7465960" y="8260"/>
                    </a:lnTo>
                    <a:lnTo>
                      <a:pt x="7420476" y="2095"/>
                    </a:lnTo>
                    <a:lnTo>
                      <a:pt x="7373820" y="0"/>
                    </a:lnTo>
                    <a:close/>
                  </a:path>
                </a:pathLst>
              </a:custGeom>
              <a:solidFill>
                <a:srgbClr val="DEF0F6"/>
              </a:solidFill>
              <a:ln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14"/>
              <p:cNvSpPr/>
              <p:nvPr/>
            </p:nvSpPr>
            <p:spPr>
              <a:xfrm>
                <a:off x="656377" y="7858449"/>
                <a:ext cx="7886700" cy="3075940"/>
              </a:xfrm>
              <a:custGeom>
                <a:avLst/>
                <a:gdLst/>
                <a:ahLst/>
                <a:cxnLst/>
                <a:rect l="l" t="t" r="r" b="b"/>
                <a:pathLst>
                  <a:path w="7886700" h="3075940">
                    <a:moveTo>
                      <a:pt x="0" y="512643"/>
                    </a:moveTo>
                    <a:lnTo>
                      <a:pt x="2095" y="465987"/>
                    </a:lnTo>
                    <a:lnTo>
                      <a:pt x="8260" y="420503"/>
                    </a:lnTo>
                    <a:lnTo>
                      <a:pt x="18314" y="376373"/>
                    </a:lnTo>
                    <a:lnTo>
                      <a:pt x="32075" y="333778"/>
                    </a:lnTo>
                    <a:lnTo>
                      <a:pt x="49363" y="292898"/>
                    </a:lnTo>
                    <a:lnTo>
                      <a:pt x="69997" y="253916"/>
                    </a:lnTo>
                    <a:lnTo>
                      <a:pt x="93795" y="217011"/>
                    </a:lnTo>
                    <a:lnTo>
                      <a:pt x="120577" y="182366"/>
                    </a:lnTo>
                    <a:lnTo>
                      <a:pt x="150161" y="150161"/>
                    </a:lnTo>
                    <a:lnTo>
                      <a:pt x="182366" y="120577"/>
                    </a:lnTo>
                    <a:lnTo>
                      <a:pt x="217011" y="93795"/>
                    </a:lnTo>
                    <a:lnTo>
                      <a:pt x="253916" y="69997"/>
                    </a:lnTo>
                    <a:lnTo>
                      <a:pt x="292898" y="49363"/>
                    </a:lnTo>
                    <a:lnTo>
                      <a:pt x="333778" y="32075"/>
                    </a:lnTo>
                    <a:lnTo>
                      <a:pt x="376373" y="18314"/>
                    </a:lnTo>
                    <a:lnTo>
                      <a:pt x="420503" y="8260"/>
                    </a:lnTo>
                    <a:lnTo>
                      <a:pt x="465987" y="2095"/>
                    </a:lnTo>
                    <a:lnTo>
                      <a:pt x="512643" y="0"/>
                    </a:lnTo>
                    <a:lnTo>
                      <a:pt x="7373820" y="0"/>
                    </a:lnTo>
                    <a:lnTo>
                      <a:pt x="7420476" y="2095"/>
                    </a:lnTo>
                    <a:lnTo>
                      <a:pt x="7465960" y="8260"/>
                    </a:lnTo>
                    <a:lnTo>
                      <a:pt x="7510090" y="18314"/>
                    </a:lnTo>
                    <a:lnTo>
                      <a:pt x="7552685" y="32075"/>
                    </a:lnTo>
                    <a:lnTo>
                      <a:pt x="7593565" y="49363"/>
                    </a:lnTo>
                    <a:lnTo>
                      <a:pt x="7632547" y="69997"/>
                    </a:lnTo>
                    <a:lnTo>
                      <a:pt x="7669452" y="93795"/>
                    </a:lnTo>
                    <a:lnTo>
                      <a:pt x="7704097" y="120577"/>
                    </a:lnTo>
                    <a:lnTo>
                      <a:pt x="7736302" y="150161"/>
                    </a:lnTo>
                    <a:lnTo>
                      <a:pt x="7765886" y="182366"/>
                    </a:lnTo>
                    <a:lnTo>
                      <a:pt x="7792668" y="217011"/>
                    </a:lnTo>
                    <a:lnTo>
                      <a:pt x="7816466" y="253916"/>
                    </a:lnTo>
                    <a:lnTo>
                      <a:pt x="7837099" y="292898"/>
                    </a:lnTo>
                    <a:lnTo>
                      <a:pt x="7854388" y="333778"/>
                    </a:lnTo>
                    <a:lnTo>
                      <a:pt x="7868149" y="376373"/>
                    </a:lnTo>
                    <a:lnTo>
                      <a:pt x="7878203" y="420503"/>
                    </a:lnTo>
                    <a:lnTo>
                      <a:pt x="7884368" y="465987"/>
                    </a:lnTo>
                    <a:lnTo>
                      <a:pt x="7886463" y="512643"/>
                    </a:lnTo>
                    <a:lnTo>
                      <a:pt x="7886463" y="2563218"/>
                    </a:lnTo>
                    <a:lnTo>
                      <a:pt x="7884368" y="2609875"/>
                    </a:lnTo>
                    <a:lnTo>
                      <a:pt x="7878203" y="2655359"/>
                    </a:lnTo>
                    <a:lnTo>
                      <a:pt x="7868149" y="2699489"/>
                    </a:lnTo>
                    <a:lnTo>
                      <a:pt x="7854388" y="2742084"/>
                    </a:lnTo>
                    <a:lnTo>
                      <a:pt x="7837099" y="2782964"/>
                    </a:lnTo>
                    <a:lnTo>
                      <a:pt x="7816466" y="2821946"/>
                    </a:lnTo>
                    <a:lnTo>
                      <a:pt x="7792668" y="2858850"/>
                    </a:lnTo>
                    <a:lnTo>
                      <a:pt x="7765886" y="2893496"/>
                    </a:lnTo>
                    <a:lnTo>
                      <a:pt x="7736302" y="2925701"/>
                    </a:lnTo>
                    <a:lnTo>
                      <a:pt x="7704097" y="2955285"/>
                    </a:lnTo>
                    <a:lnTo>
                      <a:pt x="7669452" y="2982066"/>
                    </a:lnTo>
                    <a:lnTo>
                      <a:pt x="7632547" y="3005865"/>
                    </a:lnTo>
                    <a:lnTo>
                      <a:pt x="7593565" y="3026498"/>
                    </a:lnTo>
                    <a:lnTo>
                      <a:pt x="7552685" y="3043786"/>
                    </a:lnTo>
                    <a:lnTo>
                      <a:pt x="7510090" y="3057548"/>
                    </a:lnTo>
                    <a:lnTo>
                      <a:pt x="7465960" y="3067602"/>
                    </a:lnTo>
                    <a:lnTo>
                      <a:pt x="7420476" y="3073767"/>
                    </a:lnTo>
                    <a:lnTo>
                      <a:pt x="7373820" y="3075862"/>
                    </a:lnTo>
                    <a:lnTo>
                      <a:pt x="512643" y="3075862"/>
                    </a:lnTo>
                    <a:lnTo>
                      <a:pt x="465987" y="3073767"/>
                    </a:lnTo>
                    <a:lnTo>
                      <a:pt x="420503" y="3067602"/>
                    </a:lnTo>
                    <a:lnTo>
                      <a:pt x="376373" y="3057548"/>
                    </a:lnTo>
                    <a:lnTo>
                      <a:pt x="333778" y="3043786"/>
                    </a:lnTo>
                    <a:lnTo>
                      <a:pt x="292898" y="3026498"/>
                    </a:lnTo>
                    <a:lnTo>
                      <a:pt x="253916" y="3005865"/>
                    </a:lnTo>
                    <a:lnTo>
                      <a:pt x="217011" y="2982066"/>
                    </a:lnTo>
                    <a:lnTo>
                      <a:pt x="182366" y="2955285"/>
                    </a:lnTo>
                    <a:lnTo>
                      <a:pt x="150161" y="2925701"/>
                    </a:lnTo>
                    <a:lnTo>
                      <a:pt x="120577" y="2893496"/>
                    </a:lnTo>
                    <a:lnTo>
                      <a:pt x="93795" y="2858850"/>
                    </a:lnTo>
                    <a:lnTo>
                      <a:pt x="69997" y="2821946"/>
                    </a:lnTo>
                    <a:lnTo>
                      <a:pt x="49363" y="2782964"/>
                    </a:lnTo>
                    <a:lnTo>
                      <a:pt x="32075" y="2742084"/>
                    </a:lnTo>
                    <a:lnTo>
                      <a:pt x="18314" y="2699489"/>
                    </a:lnTo>
                    <a:lnTo>
                      <a:pt x="8260" y="2655359"/>
                    </a:lnTo>
                    <a:lnTo>
                      <a:pt x="2095" y="2609875"/>
                    </a:lnTo>
                    <a:lnTo>
                      <a:pt x="0" y="2563218"/>
                    </a:lnTo>
                    <a:lnTo>
                      <a:pt x="0" y="512643"/>
                    </a:lnTo>
                    <a:close/>
                  </a:path>
                </a:pathLst>
              </a:custGeom>
              <a:ln w="17730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6" name="object 16"/>
            <p:cNvSpPr txBox="1"/>
            <p:nvPr/>
          </p:nvSpPr>
          <p:spPr>
            <a:xfrm>
              <a:off x="820952" y="8466771"/>
              <a:ext cx="7527290" cy="270112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38100" algn="ctr">
                <a:lnSpc>
                  <a:spcPct val="100800"/>
                </a:lnSpc>
                <a:spcBef>
                  <a:spcPts val="100"/>
                </a:spcBef>
              </a:pPr>
              <a:r>
                <a:rPr lang="es-ES" sz="1400" b="1" spc="-5" dirty="0">
                  <a:latin typeface="Times New Roman"/>
                  <a:cs typeface="Times New Roman"/>
                </a:rPr>
                <a:t>M</a:t>
              </a:r>
              <a:r>
                <a:rPr lang="es-ES" sz="1400" b="1" spc="-110" dirty="0">
                  <a:latin typeface="Times New Roman"/>
                  <a:cs typeface="Times New Roman"/>
                </a:rPr>
                <a:t>A</a:t>
              </a:r>
              <a:r>
                <a:rPr lang="es-ES" sz="1400" b="1" spc="-5" dirty="0">
                  <a:latin typeface="Times New Roman"/>
                  <a:cs typeface="Times New Roman"/>
                </a:rPr>
                <a:t>TERIAL</a:t>
              </a:r>
              <a:r>
                <a:rPr lang="es-ES" sz="1400" b="1" spc="-140" dirty="0">
                  <a:latin typeface="Times New Roman"/>
                  <a:cs typeface="Times New Roman"/>
                </a:rPr>
                <a:t> </a:t>
              </a:r>
              <a:r>
                <a:rPr lang="es-ES" sz="1400" b="1" spc="-5" dirty="0">
                  <a:latin typeface="Times New Roman"/>
                  <a:cs typeface="Times New Roman"/>
                </a:rPr>
                <a:t>Y</a:t>
              </a:r>
              <a:r>
                <a:rPr lang="es-ES" sz="1400" b="1" spc="-60" dirty="0">
                  <a:latin typeface="Times New Roman"/>
                  <a:cs typeface="Times New Roman"/>
                </a:rPr>
                <a:t> </a:t>
              </a:r>
              <a:r>
                <a:rPr lang="es-ES" sz="1400" b="1" spc="-5" dirty="0">
                  <a:latin typeface="Times New Roman"/>
                  <a:cs typeface="Times New Roman"/>
                </a:rPr>
                <a:t>MÉ</a:t>
              </a:r>
              <a:r>
                <a:rPr lang="es-ES" sz="1400" b="1" spc="-25" dirty="0">
                  <a:latin typeface="Times New Roman"/>
                  <a:cs typeface="Times New Roman"/>
                </a:rPr>
                <a:t>T</a:t>
              </a:r>
              <a:r>
                <a:rPr lang="es-ES" sz="1400" b="1" spc="-5" dirty="0">
                  <a:latin typeface="Times New Roman"/>
                  <a:cs typeface="Times New Roman"/>
                </a:rPr>
                <a:t>OD</a:t>
              </a:r>
              <a:r>
                <a:rPr lang="es-ES" sz="1400" b="1" spc="-10" dirty="0">
                  <a:latin typeface="Times New Roman"/>
                  <a:cs typeface="Times New Roman"/>
                </a:rPr>
                <a:t>O</a:t>
              </a:r>
              <a:r>
                <a:rPr lang="es-ES" sz="1400" b="1" spc="-5" dirty="0">
                  <a:latin typeface="Times New Roman"/>
                  <a:cs typeface="Times New Roman"/>
                </a:rPr>
                <a:t>S</a:t>
              </a:r>
            </a:p>
            <a:p>
              <a:pPr marL="12700" marR="5080" indent="38100" algn="just">
                <a:spcBef>
                  <a:spcPts val="100"/>
                </a:spcBef>
              </a:pPr>
              <a:endParaRPr lang="es-ES" sz="1200" spc="5" dirty="0">
                <a:solidFill>
                  <a:srgbClr val="2E5496"/>
                </a:solidFill>
                <a:latin typeface="Times New Roman"/>
                <a:cs typeface="Times New Roman"/>
              </a:endParaRPr>
            </a:p>
            <a:p>
              <a:pPr marL="12700" marR="5080" indent="38100" algn="just">
                <a:spcBef>
                  <a:spcPts val="100"/>
                </a:spcBef>
              </a:pPr>
              <a:r>
                <a:rPr sz="1300" spc="5" dirty="0" err="1">
                  <a:solidFill>
                    <a:srgbClr val="2E5496"/>
                  </a:solidFill>
                  <a:latin typeface="Times New Roman"/>
                  <a:cs typeface="Times New Roman"/>
                </a:rPr>
                <a:t>Estudio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observacional, descriptivo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y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retrospectivo de seroprevalencia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</a:t>
              </a:r>
              <a:r>
                <a:rPr sz="1300" spc="31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antígenos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superficie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la hepatitis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B </a:t>
              </a:r>
              <a:r>
                <a:rPr sz="1300" spc="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(HBsAg),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anticuerpos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core de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la hepatitis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B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(anti-HBc)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y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anticuerpos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superficie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la hepatitis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B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(anti-HBsAg) en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184 </a:t>
              </a:r>
              <a:r>
                <a:rPr sz="1300" spc="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trabajadores del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HUVR que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se han sometido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examen de salud inicial en el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año 2020,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pertenecientes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16 categorías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profesionales</a:t>
              </a:r>
              <a:r>
                <a:rPr sz="1300" spc="-1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incluidas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en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el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CNO-2011.</a:t>
              </a:r>
              <a:endParaRPr sz="1300" dirty="0">
                <a:latin typeface="Times New Roman"/>
                <a:cs typeface="Times New Roman"/>
              </a:endParaRPr>
            </a:p>
            <a:p>
              <a:pPr marL="12700" marR="6350" algn="just"/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Analisis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datos mediante búsqueda en la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base de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datos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la Herramienta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Gestión de 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Vigilancia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la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Salud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 los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Trabajadores</a:t>
              </a:r>
              <a:r>
                <a:rPr sz="1300" spc="-2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del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SAS</a:t>
              </a:r>
              <a:r>
                <a:rPr sz="1300" spc="-2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-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Win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MEDTRA.</a:t>
              </a:r>
              <a:endParaRPr sz="1300" dirty="0">
                <a:latin typeface="Times New Roman"/>
                <a:cs typeface="Times New Roman"/>
              </a:endParaRPr>
            </a:p>
            <a:p>
              <a:pPr marL="12700" marR="5080" algn="just"/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Se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han seleccionado los reconocimiento iniciales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con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intervalo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tiempo del 01.01.20 al 31.12.20 obteniendo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un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listado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con los datos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cada 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trabajador.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Se ha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revisado la historia laboral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cada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uno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(</a:t>
              </a:r>
              <a:r>
                <a:rPr sz="1300" dirty="0" err="1">
                  <a:solidFill>
                    <a:srgbClr val="2E5496"/>
                  </a:solidFill>
                  <a:latin typeface="Times New Roman"/>
                  <a:cs typeface="Times New Roman"/>
                </a:rPr>
                <a:t>en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búsqueda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datos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serología de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VHB</a:t>
              </a:r>
              <a:r>
                <a:rPr sz="1300" spc="-1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y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vacunación frente</a:t>
              </a:r>
              <a:r>
                <a:rPr sz="1300" spc="-3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VHB).</a:t>
              </a:r>
              <a:endParaRPr sz="1300" dirty="0">
                <a:latin typeface="Times New Roman"/>
                <a:cs typeface="Times New Roman"/>
              </a:endParaRPr>
            </a:p>
            <a:p>
              <a:pPr marL="12700" marR="5715" algn="just"/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Posteriormente,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por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cada 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trabajador,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se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ha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revisado la serología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través del sistema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gestión de datos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muestras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biológica</a:t>
              </a:r>
              <a:r>
                <a:rPr sz="1300" spc="-8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-2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ATOM.</a:t>
              </a:r>
              <a:endParaRPr sz="1300" dirty="0">
                <a:latin typeface="Times New Roman"/>
                <a:cs typeface="Times New Roman"/>
              </a:endParaRPr>
            </a:p>
            <a:p>
              <a:pPr marL="12700" algn="just">
                <a:spcBef>
                  <a:spcPts val="10"/>
                </a:spcBef>
              </a:pP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Análisis</a:t>
              </a:r>
              <a:r>
                <a:rPr sz="1300" spc="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estadístico</a:t>
              </a:r>
              <a:r>
                <a:rPr sz="1300" spc="1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realizado</a:t>
              </a:r>
              <a:r>
                <a:rPr sz="1300" spc="1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mediante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el</a:t>
              </a:r>
              <a:r>
                <a:rPr sz="1300" spc="2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paquete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informático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SPSS</a:t>
              </a:r>
              <a:r>
                <a:rPr sz="1300" spc="1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versión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19.</a:t>
              </a:r>
              <a:endParaRPr sz="1300" dirty="0">
                <a:latin typeface="Times New Roman"/>
                <a:cs typeface="Times New Roman"/>
              </a:endParaRPr>
            </a:p>
          </p:txBody>
        </p: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0DD8A6EE-4A62-984C-BE69-24ADC7D43149}"/>
              </a:ext>
            </a:extLst>
          </p:cNvPr>
          <p:cNvGrpSpPr/>
          <p:nvPr/>
        </p:nvGrpSpPr>
        <p:grpSpPr>
          <a:xfrm>
            <a:off x="620209" y="11347450"/>
            <a:ext cx="7905115" cy="4797932"/>
            <a:chOff x="620209" y="11444633"/>
            <a:chExt cx="7905115" cy="4703417"/>
          </a:xfrm>
        </p:grpSpPr>
        <p:grpSp>
          <p:nvGrpSpPr>
            <p:cNvPr id="17" name="object 17"/>
            <p:cNvGrpSpPr/>
            <p:nvPr/>
          </p:nvGrpSpPr>
          <p:grpSpPr>
            <a:xfrm>
              <a:off x="620209" y="11444633"/>
              <a:ext cx="7905115" cy="4703417"/>
              <a:chOff x="643257" y="11119063"/>
              <a:chExt cx="7905115" cy="4440555"/>
            </a:xfrm>
          </p:grpSpPr>
          <p:sp>
            <p:nvSpPr>
              <p:cNvPr id="18" name="object 18"/>
              <p:cNvSpPr/>
              <p:nvPr/>
            </p:nvSpPr>
            <p:spPr>
              <a:xfrm>
                <a:off x="652122" y="11127928"/>
                <a:ext cx="7887334" cy="4422775"/>
              </a:xfrm>
              <a:custGeom>
                <a:avLst/>
                <a:gdLst/>
                <a:ahLst/>
                <a:cxnLst/>
                <a:rect l="l" t="t" r="r" b="b"/>
                <a:pathLst>
                  <a:path w="7887334" h="4422775">
                    <a:moveTo>
                      <a:pt x="7150063" y="0"/>
                    </a:moveTo>
                    <a:lnTo>
                      <a:pt x="737110" y="0"/>
                    </a:lnTo>
                    <a:lnTo>
                      <a:pt x="688645" y="1567"/>
                    </a:lnTo>
                    <a:lnTo>
                      <a:pt x="641017" y="6206"/>
                    </a:lnTo>
                    <a:lnTo>
                      <a:pt x="594324" y="13819"/>
                    </a:lnTo>
                    <a:lnTo>
                      <a:pt x="548662" y="24309"/>
                    </a:lnTo>
                    <a:lnTo>
                      <a:pt x="504128" y="37578"/>
                    </a:lnTo>
                    <a:lnTo>
                      <a:pt x="460820" y="53530"/>
                    </a:lnTo>
                    <a:lnTo>
                      <a:pt x="418834" y="72068"/>
                    </a:lnTo>
                    <a:lnTo>
                      <a:pt x="378268" y="93093"/>
                    </a:lnTo>
                    <a:lnTo>
                      <a:pt x="339219" y="116510"/>
                    </a:lnTo>
                    <a:lnTo>
                      <a:pt x="301784" y="142221"/>
                    </a:lnTo>
                    <a:lnTo>
                      <a:pt x="266061" y="170128"/>
                    </a:lnTo>
                    <a:lnTo>
                      <a:pt x="232145" y="200135"/>
                    </a:lnTo>
                    <a:lnTo>
                      <a:pt x="200135" y="232145"/>
                    </a:lnTo>
                    <a:lnTo>
                      <a:pt x="170128" y="266061"/>
                    </a:lnTo>
                    <a:lnTo>
                      <a:pt x="142221" y="301784"/>
                    </a:lnTo>
                    <a:lnTo>
                      <a:pt x="116510" y="339219"/>
                    </a:lnTo>
                    <a:lnTo>
                      <a:pt x="93093" y="378268"/>
                    </a:lnTo>
                    <a:lnTo>
                      <a:pt x="72068" y="418834"/>
                    </a:lnTo>
                    <a:lnTo>
                      <a:pt x="53530" y="460820"/>
                    </a:lnTo>
                    <a:lnTo>
                      <a:pt x="37578" y="504128"/>
                    </a:lnTo>
                    <a:lnTo>
                      <a:pt x="24309" y="548662"/>
                    </a:lnTo>
                    <a:lnTo>
                      <a:pt x="13819" y="594324"/>
                    </a:lnTo>
                    <a:lnTo>
                      <a:pt x="6206" y="641017"/>
                    </a:lnTo>
                    <a:lnTo>
                      <a:pt x="1567" y="688645"/>
                    </a:lnTo>
                    <a:lnTo>
                      <a:pt x="0" y="737110"/>
                    </a:lnTo>
                    <a:lnTo>
                      <a:pt x="0" y="3685550"/>
                    </a:lnTo>
                    <a:lnTo>
                      <a:pt x="1567" y="3734015"/>
                    </a:lnTo>
                    <a:lnTo>
                      <a:pt x="6206" y="3781642"/>
                    </a:lnTo>
                    <a:lnTo>
                      <a:pt x="13819" y="3828336"/>
                    </a:lnTo>
                    <a:lnTo>
                      <a:pt x="24309" y="3873998"/>
                    </a:lnTo>
                    <a:lnTo>
                      <a:pt x="37578" y="3918532"/>
                    </a:lnTo>
                    <a:lnTo>
                      <a:pt x="53530" y="3961840"/>
                    </a:lnTo>
                    <a:lnTo>
                      <a:pt x="72068" y="4003826"/>
                    </a:lnTo>
                    <a:lnTo>
                      <a:pt x="93093" y="4044392"/>
                    </a:lnTo>
                    <a:lnTo>
                      <a:pt x="116510" y="4083441"/>
                    </a:lnTo>
                    <a:lnTo>
                      <a:pt x="142221" y="4120876"/>
                    </a:lnTo>
                    <a:lnTo>
                      <a:pt x="170128" y="4156599"/>
                    </a:lnTo>
                    <a:lnTo>
                      <a:pt x="200135" y="4190515"/>
                    </a:lnTo>
                    <a:lnTo>
                      <a:pt x="232145" y="4222524"/>
                    </a:lnTo>
                    <a:lnTo>
                      <a:pt x="266061" y="4252532"/>
                    </a:lnTo>
                    <a:lnTo>
                      <a:pt x="301784" y="4280439"/>
                    </a:lnTo>
                    <a:lnTo>
                      <a:pt x="339219" y="4306150"/>
                    </a:lnTo>
                    <a:lnTo>
                      <a:pt x="378268" y="4329567"/>
                    </a:lnTo>
                    <a:lnTo>
                      <a:pt x="418834" y="4350592"/>
                    </a:lnTo>
                    <a:lnTo>
                      <a:pt x="460820" y="4369130"/>
                    </a:lnTo>
                    <a:lnTo>
                      <a:pt x="504128" y="4385082"/>
                    </a:lnTo>
                    <a:lnTo>
                      <a:pt x="548662" y="4398351"/>
                    </a:lnTo>
                    <a:lnTo>
                      <a:pt x="594324" y="4408841"/>
                    </a:lnTo>
                    <a:lnTo>
                      <a:pt x="641017" y="4416454"/>
                    </a:lnTo>
                    <a:lnTo>
                      <a:pt x="688645" y="4421093"/>
                    </a:lnTo>
                    <a:lnTo>
                      <a:pt x="737110" y="4422660"/>
                    </a:lnTo>
                    <a:lnTo>
                      <a:pt x="7150063" y="4422660"/>
                    </a:lnTo>
                    <a:lnTo>
                      <a:pt x="7198527" y="4421093"/>
                    </a:lnTo>
                    <a:lnTo>
                      <a:pt x="7246155" y="4416454"/>
                    </a:lnTo>
                    <a:lnTo>
                      <a:pt x="7292848" y="4408841"/>
                    </a:lnTo>
                    <a:lnTo>
                      <a:pt x="7338510" y="4398351"/>
                    </a:lnTo>
                    <a:lnTo>
                      <a:pt x="7383044" y="4385082"/>
                    </a:lnTo>
                    <a:lnTo>
                      <a:pt x="7426352" y="4369130"/>
                    </a:lnTo>
                    <a:lnTo>
                      <a:pt x="7468338" y="4350592"/>
                    </a:lnTo>
                    <a:lnTo>
                      <a:pt x="7508904" y="4329567"/>
                    </a:lnTo>
                    <a:lnTo>
                      <a:pt x="7547953" y="4306150"/>
                    </a:lnTo>
                    <a:lnTo>
                      <a:pt x="7585388" y="4280439"/>
                    </a:lnTo>
                    <a:lnTo>
                      <a:pt x="7621111" y="4252532"/>
                    </a:lnTo>
                    <a:lnTo>
                      <a:pt x="7655027" y="4222524"/>
                    </a:lnTo>
                    <a:lnTo>
                      <a:pt x="7687037" y="4190515"/>
                    </a:lnTo>
                    <a:lnTo>
                      <a:pt x="7717044" y="4156599"/>
                    </a:lnTo>
                    <a:lnTo>
                      <a:pt x="7744952" y="4120876"/>
                    </a:lnTo>
                    <a:lnTo>
                      <a:pt x="7770662" y="4083441"/>
                    </a:lnTo>
                    <a:lnTo>
                      <a:pt x="7794079" y="4044392"/>
                    </a:lnTo>
                    <a:lnTo>
                      <a:pt x="7815105" y="4003826"/>
                    </a:lnTo>
                    <a:lnTo>
                      <a:pt x="7833642" y="3961840"/>
                    </a:lnTo>
                    <a:lnTo>
                      <a:pt x="7849594" y="3918532"/>
                    </a:lnTo>
                    <a:lnTo>
                      <a:pt x="7862863" y="3873998"/>
                    </a:lnTo>
                    <a:lnTo>
                      <a:pt x="7873353" y="3828336"/>
                    </a:lnTo>
                    <a:lnTo>
                      <a:pt x="7880966" y="3781642"/>
                    </a:lnTo>
                    <a:lnTo>
                      <a:pt x="7885605" y="3734015"/>
                    </a:lnTo>
                    <a:lnTo>
                      <a:pt x="7887173" y="3685550"/>
                    </a:lnTo>
                    <a:lnTo>
                      <a:pt x="7887173" y="737110"/>
                    </a:lnTo>
                    <a:lnTo>
                      <a:pt x="7885605" y="688645"/>
                    </a:lnTo>
                    <a:lnTo>
                      <a:pt x="7880966" y="641017"/>
                    </a:lnTo>
                    <a:lnTo>
                      <a:pt x="7873353" y="594324"/>
                    </a:lnTo>
                    <a:lnTo>
                      <a:pt x="7862863" y="548662"/>
                    </a:lnTo>
                    <a:lnTo>
                      <a:pt x="7849594" y="504128"/>
                    </a:lnTo>
                    <a:lnTo>
                      <a:pt x="7833642" y="460820"/>
                    </a:lnTo>
                    <a:lnTo>
                      <a:pt x="7815105" y="418834"/>
                    </a:lnTo>
                    <a:lnTo>
                      <a:pt x="7794079" y="378268"/>
                    </a:lnTo>
                    <a:lnTo>
                      <a:pt x="7770662" y="339219"/>
                    </a:lnTo>
                    <a:lnTo>
                      <a:pt x="7744952" y="301784"/>
                    </a:lnTo>
                    <a:lnTo>
                      <a:pt x="7717044" y="266061"/>
                    </a:lnTo>
                    <a:lnTo>
                      <a:pt x="7687037" y="232145"/>
                    </a:lnTo>
                    <a:lnTo>
                      <a:pt x="7655027" y="200135"/>
                    </a:lnTo>
                    <a:lnTo>
                      <a:pt x="7621111" y="170128"/>
                    </a:lnTo>
                    <a:lnTo>
                      <a:pt x="7585388" y="142221"/>
                    </a:lnTo>
                    <a:lnTo>
                      <a:pt x="7547953" y="116510"/>
                    </a:lnTo>
                    <a:lnTo>
                      <a:pt x="7508904" y="93093"/>
                    </a:lnTo>
                    <a:lnTo>
                      <a:pt x="7468338" y="72068"/>
                    </a:lnTo>
                    <a:lnTo>
                      <a:pt x="7426352" y="53530"/>
                    </a:lnTo>
                    <a:lnTo>
                      <a:pt x="7383044" y="37578"/>
                    </a:lnTo>
                    <a:lnTo>
                      <a:pt x="7338510" y="24309"/>
                    </a:lnTo>
                    <a:lnTo>
                      <a:pt x="7292848" y="13819"/>
                    </a:lnTo>
                    <a:lnTo>
                      <a:pt x="7246155" y="6206"/>
                    </a:lnTo>
                    <a:lnTo>
                      <a:pt x="7198527" y="1567"/>
                    </a:lnTo>
                    <a:lnTo>
                      <a:pt x="7150063" y="0"/>
                    </a:lnTo>
                    <a:close/>
                  </a:path>
                </a:pathLst>
              </a:custGeom>
              <a:solidFill>
                <a:srgbClr val="DEF0F6"/>
              </a:solidFill>
              <a:ln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9"/>
              <p:cNvSpPr/>
              <p:nvPr/>
            </p:nvSpPr>
            <p:spPr>
              <a:xfrm>
                <a:off x="652122" y="11127928"/>
                <a:ext cx="7887334" cy="4422775"/>
              </a:xfrm>
              <a:custGeom>
                <a:avLst/>
                <a:gdLst/>
                <a:ahLst/>
                <a:cxnLst/>
                <a:rect l="l" t="t" r="r" b="b"/>
                <a:pathLst>
                  <a:path w="7887334" h="4422775">
                    <a:moveTo>
                      <a:pt x="0" y="737110"/>
                    </a:moveTo>
                    <a:lnTo>
                      <a:pt x="1567" y="688645"/>
                    </a:lnTo>
                    <a:lnTo>
                      <a:pt x="6206" y="641017"/>
                    </a:lnTo>
                    <a:lnTo>
                      <a:pt x="13819" y="594324"/>
                    </a:lnTo>
                    <a:lnTo>
                      <a:pt x="24309" y="548662"/>
                    </a:lnTo>
                    <a:lnTo>
                      <a:pt x="37578" y="504128"/>
                    </a:lnTo>
                    <a:lnTo>
                      <a:pt x="53530" y="460820"/>
                    </a:lnTo>
                    <a:lnTo>
                      <a:pt x="72068" y="418834"/>
                    </a:lnTo>
                    <a:lnTo>
                      <a:pt x="93093" y="378268"/>
                    </a:lnTo>
                    <a:lnTo>
                      <a:pt x="116510" y="339219"/>
                    </a:lnTo>
                    <a:lnTo>
                      <a:pt x="142221" y="301784"/>
                    </a:lnTo>
                    <a:lnTo>
                      <a:pt x="170128" y="266061"/>
                    </a:lnTo>
                    <a:lnTo>
                      <a:pt x="200135" y="232145"/>
                    </a:lnTo>
                    <a:lnTo>
                      <a:pt x="232145" y="200135"/>
                    </a:lnTo>
                    <a:lnTo>
                      <a:pt x="266061" y="170128"/>
                    </a:lnTo>
                    <a:lnTo>
                      <a:pt x="301784" y="142221"/>
                    </a:lnTo>
                    <a:lnTo>
                      <a:pt x="339219" y="116510"/>
                    </a:lnTo>
                    <a:lnTo>
                      <a:pt x="378268" y="93093"/>
                    </a:lnTo>
                    <a:lnTo>
                      <a:pt x="418834" y="72068"/>
                    </a:lnTo>
                    <a:lnTo>
                      <a:pt x="460820" y="53530"/>
                    </a:lnTo>
                    <a:lnTo>
                      <a:pt x="504128" y="37578"/>
                    </a:lnTo>
                    <a:lnTo>
                      <a:pt x="548662" y="24309"/>
                    </a:lnTo>
                    <a:lnTo>
                      <a:pt x="594324" y="13819"/>
                    </a:lnTo>
                    <a:lnTo>
                      <a:pt x="641017" y="6206"/>
                    </a:lnTo>
                    <a:lnTo>
                      <a:pt x="688645" y="1567"/>
                    </a:lnTo>
                    <a:lnTo>
                      <a:pt x="737110" y="0"/>
                    </a:lnTo>
                    <a:lnTo>
                      <a:pt x="7150063" y="0"/>
                    </a:lnTo>
                    <a:lnTo>
                      <a:pt x="7198527" y="1567"/>
                    </a:lnTo>
                    <a:lnTo>
                      <a:pt x="7246155" y="6206"/>
                    </a:lnTo>
                    <a:lnTo>
                      <a:pt x="7292848" y="13819"/>
                    </a:lnTo>
                    <a:lnTo>
                      <a:pt x="7338510" y="24309"/>
                    </a:lnTo>
                    <a:lnTo>
                      <a:pt x="7383044" y="37578"/>
                    </a:lnTo>
                    <a:lnTo>
                      <a:pt x="7426352" y="53530"/>
                    </a:lnTo>
                    <a:lnTo>
                      <a:pt x="7468338" y="72068"/>
                    </a:lnTo>
                    <a:lnTo>
                      <a:pt x="7508904" y="93093"/>
                    </a:lnTo>
                    <a:lnTo>
                      <a:pt x="7547953" y="116510"/>
                    </a:lnTo>
                    <a:lnTo>
                      <a:pt x="7585388" y="142221"/>
                    </a:lnTo>
                    <a:lnTo>
                      <a:pt x="7621111" y="170128"/>
                    </a:lnTo>
                    <a:lnTo>
                      <a:pt x="7655027" y="200135"/>
                    </a:lnTo>
                    <a:lnTo>
                      <a:pt x="7687037" y="232145"/>
                    </a:lnTo>
                    <a:lnTo>
                      <a:pt x="7717044" y="266061"/>
                    </a:lnTo>
                    <a:lnTo>
                      <a:pt x="7744952" y="301784"/>
                    </a:lnTo>
                    <a:lnTo>
                      <a:pt x="7770662" y="339219"/>
                    </a:lnTo>
                    <a:lnTo>
                      <a:pt x="7794079" y="378268"/>
                    </a:lnTo>
                    <a:lnTo>
                      <a:pt x="7815105" y="418834"/>
                    </a:lnTo>
                    <a:lnTo>
                      <a:pt x="7833642" y="460820"/>
                    </a:lnTo>
                    <a:lnTo>
                      <a:pt x="7849594" y="504128"/>
                    </a:lnTo>
                    <a:lnTo>
                      <a:pt x="7862863" y="548662"/>
                    </a:lnTo>
                    <a:lnTo>
                      <a:pt x="7873353" y="594324"/>
                    </a:lnTo>
                    <a:lnTo>
                      <a:pt x="7880966" y="641017"/>
                    </a:lnTo>
                    <a:lnTo>
                      <a:pt x="7885605" y="688645"/>
                    </a:lnTo>
                    <a:lnTo>
                      <a:pt x="7887173" y="737110"/>
                    </a:lnTo>
                    <a:lnTo>
                      <a:pt x="7887173" y="3685550"/>
                    </a:lnTo>
                    <a:lnTo>
                      <a:pt x="7885605" y="3734015"/>
                    </a:lnTo>
                    <a:lnTo>
                      <a:pt x="7880966" y="3781642"/>
                    </a:lnTo>
                    <a:lnTo>
                      <a:pt x="7873353" y="3828336"/>
                    </a:lnTo>
                    <a:lnTo>
                      <a:pt x="7862863" y="3873998"/>
                    </a:lnTo>
                    <a:lnTo>
                      <a:pt x="7849594" y="3918532"/>
                    </a:lnTo>
                    <a:lnTo>
                      <a:pt x="7833642" y="3961840"/>
                    </a:lnTo>
                    <a:lnTo>
                      <a:pt x="7815105" y="4003826"/>
                    </a:lnTo>
                    <a:lnTo>
                      <a:pt x="7794079" y="4044392"/>
                    </a:lnTo>
                    <a:lnTo>
                      <a:pt x="7770662" y="4083441"/>
                    </a:lnTo>
                    <a:lnTo>
                      <a:pt x="7744952" y="4120876"/>
                    </a:lnTo>
                    <a:lnTo>
                      <a:pt x="7717044" y="4156599"/>
                    </a:lnTo>
                    <a:lnTo>
                      <a:pt x="7687037" y="4190515"/>
                    </a:lnTo>
                    <a:lnTo>
                      <a:pt x="7655027" y="4222524"/>
                    </a:lnTo>
                    <a:lnTo>
                      <a:pt x="7621111" y="4252532"/>
                    </a:lnTo>
                    <a:lnTo>
                      <a:pt x="7585388" y="4280439"/>
                    </a:lnTo>
                    <a:lnTo>
                      <a:pt x="7547953" y="4306150"/>
                    </a:lnTo>
                    <a:lnTo>
                      <a:pt x="7508904" y="4329567"/>
                    </a:lnTo>
                    <a:lnTo>
                      <a:pt x="7468338" y="4350592"/>
                    </a:lnTo>
                    <a:lnTo>
                      <a:pt x="7426352" y="4369130"/>
                    </a:lnTo>
                    <a:lnTo>
                      <a:pt x="7383044" y="4385082"/>
                    </a:lnTo>
                    <a:lnTo>
                      <a:pt x="7338510" y="4398351"/>
                    </a:lnTo>
                    <a:lnTo>
                      <a:pt x="7292848" y="4408841"/>
                    </a:lnTo>
                    <a:lnTo>
                      <a:pt x="7246155" y="4416454"/>
                    </a:lnTo>
                    <a:lnTo>
                      <a:pt x="7198527" y="4421093"/>
                    </a:lnTo>
                    <a:lnTo>
                      <a:pt x="7150063" y="4422660"/>
                    </a:lnTo>
                    <a:lnTo>
                      <a:pt x="737110" y="4422660"/>
                    </a:lnTo>
                    <a:lnTo>
                      <a:pt x="688645" y="4421093"/>
                    </a:lnTo>
                    <a:lnTo>
                      <a:pt x="641017" y="4416454"/>
                    </a:lnTo>
                    <a:lnTo>
                      <a:pt x="594324" y="4408841"/>
                    </a:lnTo>
                    <a:lnTo>
                      <a:pt x="548662" y="4398351"/>
                    </a:lnTo>
                    <a:lnTo>
                      <a:pt x="504128" y="4385082"/>
                    </a:lnTo>
                    <a:lnTo>
                      <a:pt x="460820" y="4369130"/>
                    </a:lnTo>
                    <a:lnTo>
                      <a:pt x="418834" y="4350592"/>
                    </a:lnTo>
                    <a:lnTo>
                      <a:pt x="378268" y="4329567"/>
                    </a:lnTo>
                    <a:lnTo>
                      <a:pt x="339219" y="4306150"/>
                    </a:lnTo>
                    <a:lnTo>
                      <a:pt x="301784" y="4280439"/>
                    </a:lnTo>
                    <a:lnTo>
                      <a:pt x="266061" y="4252532"/>
                    </a:lnTo>
                    <a:lnTo>
                      <a:pt x="232145" y="4222524"/>
                    </a:lnTo>
                    <a:lnTo>
                      <a:pt x="200135" y="4190515"/>
                    </a:lnTo>
                    <a:lnTo>
                      <a:pt x="170128" y="4156599"/>
                    </a:lnTo>
                    <a:lnTo>
                      <a:pt x="142221" y="4120876"/>
                    </a:lnTo>
                    <a:lnTo>
                      <a:pt x="116510" y="4083441"/>
                    </a:lnTo>
                    <a:lnTo>
                      <a:pt x="93093" y="4044392"/>
                    </a:lnTo>
                    <a:lnTo>
                      <a:pt x="72068" y="4003826"/>
                    </a:lnTo>
                    <a:lnTo>
                      <a:pt x="53530" y="3961840"/>
                    </a:lnTo>
                    <a:lnTo>
                      <a:pt x="37578" y="3918532"/>
                    </a:lnTo>
                    <a:lnTo>
                      <a:pt x="24309" y="3873998"/>
                    </a:lnTo>
                    <a:lnTo>
                      <a:pt x="13819" y="3828336"/>
                    </a:lnTo>
                    <a:lnTo>
                      <a:pt x="6206" y="3781642"/>
                    </a:lnTo>
                    <a:lnTo>
                      <a:pt x="1567" y="3734015"/>
                    </a:lnTo>
                    <a:lnTo>
                      <a:pt x="0" y="3685550"/>
                    </a:lnTo>
                    <a:lnTo>
                      <a:pt x="0" y="737110"/>
                    </a:lnTo>
                    <a:close/>
                  </a:path>
                </a:pathLst>
              </a:custGeom>
              <a:ln w="17730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0" name="object 20"/>
            <p:cNvSpPr txBox="1"/>
            <p:nvPr/>
          </p:nvSpPr>
          <p:spPr>
            <a:xfrm>
              <a:off x="851264" y="11558767"/>
              <a:ext cx="7396480" cy="435410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95"/>
                </a:spcBef>
              </a:pPr>
              <a:r>
                <a:rPr sz="1400" b="1" spc="-30" dirty="0">
                  <a:latin typeface="Times New Roman"/>
                  <a:cs typeface="Times New Roman"/>
                </a:rPr>
                <a:t>RESULTADOS</a:t>
              </a:r>
              <a:endParaRPr sz="1400" dirty="0">
                <a:latin typeface="Times New Roman"/>
                <a:cs typeface="Times New Roman"/>
              </a:endParaRPr>
            </a:p>
            <a:p>
              <a:pPr>
                <a:lnSpc>
                  <a:spcPct val="100000"/>
                </a:lnSpc>
                <a:spcBef>
                  <a:spcPts val="10"/>
                </a:spcBef>
              </a:pPr>
              <a:endParaRPr sz="1300" dirty="0">
                <a:latin typeface="Times New Roman"/>
                <a:cs typeface="Times New Roman"/>
              </a:endParaRPr>
            </a:p>
            <a:p>
              <a:pPr marL="12700" marR="5080" algn="just"/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Según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la búsqueda realizada en el programa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WINMEDTRA,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entre el 01.01.20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y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el 31.12.20 se han realizado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por 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la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Unidad</a:t>
              </a:r>
              <a:r>
                <a:rPr sz="1300" spc="-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</a:t>
              </a:r>
              <a:r>
                <a:rPr sz="1300" spc="-3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VS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del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HUVR</a:t>
              </a:r>
              <a:r>
                <a:rPr sz="1300" spc="29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231</a:t>
              </a:r>
              <a:r>
                <a:rPr sz="1300" spc="-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reconocimientos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médicos iniciales.</a:t>
              </a:r>
              <a:endParaRPr sz="1300" dirty="0">
                <a:latin typeface="Times New Roman"/>
                <a:cs typeface="Times New Roman"/>
              </a:endParaRPr>
            </a:p>
            <a:p>
              <a:pPr marL="12700" algn="just">
                <a:spcBef>
                  <a:spcPts val="15"/>
                </a:spcBef>
              </a:pP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</a:t>
              </a:r>
              <a:r>
                <a:rPr sz="1300" spc="-4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estos:</a:t>
              </a:r>
              <a:endParaRPr sz="1300" dirty="0">
                <a:latin typeface="Times New Roman"/>
                <a:cs typeface="Times New Roman"/>
              </a:endParaRPr>
            </a:p>
            <a:p>
              <a:pPr marL="258445" indent="-92710" algn="just">
                <a:spcBef>
                  <a:spcPts val="10"/>
                </a:spcBef>
                <a:buChar char="•"/>
                <a:tabLst>
                  <a:tab pos="259079" algn="l"/>
                </a:tabLst>
              </a:pP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24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han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obtenido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como</a:t>
              </a:r>
              <a:r>
                <a:rPr sz="1300" spc="-7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Aptitud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médico-laboral :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NO</a:t>
              </a:r>
              <a:r>
                <a:rPr sz="1300" spc="-2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-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VALORABLE.</a:t>
              </a:r>
              <a:endParaRPr sz="1300" dirty="0">
                <a:latin typeface="Times New Roman"/>
                <a:cs typeface="Times New Roman"/>
              </a:endParaRPr>
            </a:p>
            <a:p>
              <a:pPr marL="12700" algn="just">
                <a:spcBef>
                  <a:spcPts val="15"/>
                </a:spcBef>
              </a:pPr>
              <a:r>
                <a:rPr lang="es-ES"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(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Se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suelen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clasificar</a:t>
              </a:r>
              <a:r>
                <a:rPr sz="1300" spc="1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esta</a:t>
              </a:r>
              <a:r>
                <a:rPr sz="1300" spc="1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forma</a:t>
              </a:r>
              <a:r>
                <a:rPr sz="1300" spc="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los</a:t>
              </a:r>
              <a:r>
                <a:rPr sz="1300" spc="31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trabajadores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que</a:t>
              </a:r>
              <a:r>
                <a:rPr sz="1300" spc="-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no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se</a:t>
              </a:r>
              <a:r>
                <a:rPr sz="1300" spc="1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someten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a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extracción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de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 err="1">
                  <a:solidFill>
                    <a:srgbClr val="2E5496"/>
                  </a:solidFill>
                  <a:latin typeface="Times New Roman"/>
                  <a:cs typeface="Times New Roman"/>
                </a:rPr>
                <a:t>sangre</a:t>
              </a:r>
              <a:r>
                <a:rPr lang="es-ES"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)</a:t>
              </a:r>
              <a:endParaRPr sz="1300" dirty="0">
                <a:latin typeface="Times New Roman"/>
                <a:cs typeface="Times New Roman"/>
              </a:endParaRPr>
            </a:p>
            <a:p>
              <a:pPr marL="258445" indent="-92710" algn="just">
                <a:spcBef>
                  <a:spcPts val="10"/>
                </a:spcBef>
                <a:buChar char="•"/>
                <a:tabLst>
                  <a:tab pos="259079" algn="l"/>
                </a:tabLst>
              </a:pP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23</a:t>
              </a:r>
              <a:r>
                <a:rPr sz="1300" spc="-1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no</a:t>
              </a:r>
              <a:r>
                <a:rPr sz="1300" spc="-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disponían</a:t>
              </a:r>
              <a:r>
                <a:rPr sz="1300" spc="-2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</a:t>
              </a:r>
              <a:r>
                <a:rPr sz="1300" spc="-1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serología</a:t>
              </a:r>
              <a:r>
                <a:rPr sz="1300" spc="-1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 err="1">
                  <a:solidFill>
                    <a:srgbClr val="2E5496"/>
                  </a:solidFill>
                  <a:latin typeface="Times New Roman"/>
                  <a:cs typeface="Times New Roman"/>
                </a:rPr>
                <a:t>por</a:t>
              </a:r>
              <a:r>
                <a:rPr sz="1300" spc="-4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VHB</a:t>
              </a:r>
              <a:endParaRPr lang="es-ES" sz="1300" spc="5" dirty="0">
                <a:solidFill>
                  <a:srgbClr val="2E5496"/>
                </a:solidFill>
                <a:latin typeface="Times New Roman"/>
                <a:cs typeface="Times New Roman"/>
              </a:endParaRPr>
            </a:p>
            <a:p>
              <a:pPr marL="258445" indent="-92710" algn="just">
                <a:spcBef>
                  <a:spcPts val="10"/>
                </a:spcBef>
                <a:buFontTx/>
                <a:buChar char="•"/>
                <a:tabLst>
                  <a:tab pos="259079" algn="l"/>
                </a:tabLst>
              </a:pPr>
              <a:r>
                <a:rPr lang="es-ES"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184:</a:t>
              </a:r>
              <a:r>
                <a:rPr lang="es-ES" sz="1300" spc="-7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lang="es-ES"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AP</a:t>
              </a:r>
              <a:r>
                <a:rPr lang="es-ES" sz="1300" spc="-2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T</a:t>
              </a:r>
              <a:r>
                <a:rPr lang="es-ES"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OS</a:t>
              </a:r>
              <a:r>
                <a:rPr lang="es-ES" sz="1300" spc="-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endParaRPr sz="1300" dirty="0">
                <a:latin typeface="Times New Roman"/>
                <a:cs typeface="Times New Roman"/>
              </a:endParaRPr>
            </a:p>
            <a:p>
              <a:pPr marL="12700" marR="5080" algn="just"/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los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184</a:t>
              </a:r>
              <a:r>
                <a:rPr sz="1300" spc="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trabajadores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aptos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y</a:t>
              </a:r>
              <a:r>
                <a:rPr sz="1300" spc="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con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serología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completa,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el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74%</a:t>
              </a:r>
              <a:r>
                <a:rPr sz="1300" spc="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(n=136)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eran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mujeres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y  26%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(n=48)</a:t>
              </a:r>
              <a:r>
                <a:rPr sz="1300" spc="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hombres,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divididos</a:t>
              </a:r>
              <a:r>
                <a:rPr sz="1300" spc="-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en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16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categorías</a:t>
              </a:r>
              <a:r>
                <a:rPr sz="1300" spc="-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distintas,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con una</a:t>
              </a:r>
              <a:r>
                <a:rPr sz="1300" spc="-1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edad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media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33,5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años.</a:t>
              </a:r>
              <a:endParaRPr sz="1300" dirty="0">
                <a:latin typeface="Times New Roman"/>
                <a:cs typeface="Times New Roman"/>
              </a:endParaRPr>
            </a:p>
            <a:p>
              <a:pPr marL="12700" marR="5080" algn="just">
                <a:spcBef>
                  <a:spcPts val="5"/>
                </a:spcBef>
              </a:pP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El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70,1% (n=129)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los trabajadores tenía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un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título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anticuerpos igual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o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superior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10 mUI/mL, el restante 29,9%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(n=55) tenía título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anticuerpos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HBs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Ag negativo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o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inferior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10 mUI/mL, es decir no presentaban protección frente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 </a:t>
              </a:r>
              <a:r>
                <a:rPr sz="1300" spc="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VHB</a:t>
              </a:r>
              <a:r>
                <a:rPr sz="1300" spc="-1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-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(Tablas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1).</a:t>
              </a:r>
              <a:endParaRPr sz="1300" dirty="0">
                <a:latin typeface="Times New Roman"/>
                <a:cs typeface="Times New Roman"/>
              </a:endParaRPr>
            </a:p>
            <a:p>
              <a:pPr marL="12700" marR="5715"/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Entre</a:t>
              </a:r>
              <a:r>
                <a:rPr sz="1300" spc="23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las</a:t>
              </a:r>
              <a:r>
                <a:rPr sz="1300" spc="23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categorías</a:t>
              </a:r>
              <a:r>
                <a:rPr sz="1300" spc="23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más</a:t>
              </a:r>
              <a:r>
                <a:rPr sz="1300" spc="23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expuestas</a:t>
              </a:r>
              <a:r>
                <a:rPr sz="1300" spc="23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(por</a:t>
              </a:r>
              <a:r>
                <a:rPr sz="1300" spc="24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realizar</a:t>
              </a:r>
              <a:r>
                <a:rPr sz="1300" spc="23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maniobras</a:t>
              </a:r>
              <a:r>
                <a:rPr sz="1300" spc="23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invasivas)</a:t>
              </a:r>
              <a:r>
                <a:rPr sz="1300" spc="23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existe</a:t>
              </a:r>
              <a:r>
                <a:rPr sz="1300" spc="23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una</a:t>
              </a:r>
              <a:r>
                <a:rPr sz="1300" spc="23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alta</a:t>
              </a:r>
              <a:r>
                <a:rPr sz="1300" spc="23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seroprotección.</a:t>
              </a:r>
              <a:r>
                <a:rPr sz="1300" spc="23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Destacan</a:t>
              </a:r>
              <a:r>
                <a:rPr sz="1300" spc="24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los </a:t>
              </a:r>
              <a:r>
                <a:rPr sz="1300" spc="-28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enfermeros</a:t>
              </a:r>
              <a:r>
                <a:rPr sz="1300" spc="-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(81,1%)</a:t>
              </a:r>
              <a:r>
                <a:rPr sz="1300" spc="-1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y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los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FEA</a:t>
              </a:r>
              <a:r>
                <a:rPr sz="1300" spc="-7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(87,5%).</a:t>
              </a:r>
              <a:r>
                <a:rPr sz="1300" spc="-1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El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porcentaje</a:t>
              </a:r>
              <a:r>
                <a:rPr sz="1300" spc="-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seroprotección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baja</a:t>
              </a:r>
              <a:r>
                <a:rPr sz="1300" spc="-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en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los</a:t>
              </a:r>
              <a:r>
                <a:rPr sz="1300" spc="-2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TCAE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(71,4%).</a:t>
              </a:r>
              <a:endParaRPr sz="1300" dirty="0">
                <a:latin typeface="Times New Roman"/>
                <a:cs typeface="Times New Roman"/>
              </a:endParaRPr>
            </a:p>
            <a:p>
              <a:pPr marL="12700" marR="5080"/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Llama</a:t>
              </a:r>
              <a:r>
                <a:rPr sz="1300" spc="8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la</a:t>
              </a:r>
              <a:r>
                <a:rPr sz="1300" spc="8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atención</a:t>
              </a:r>
              <a:r>
                <a:rPr sz="1300" spc="8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la</a:t>
              </a:r>
              <a:r>
                <a:rPr sz="1300" spc="8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baja</a:t>
              </a:r>
              <a:r>
                <a:rPr sz="1300" spc="8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seroprotección</a:t>
              </a:r>
              <a:r>
                <a:rPr sz="1300" spc="9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que</a:t>
              </a:r>
              <a:r>
                <a:rPr sz="1300" spc="7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del</a:t>
              </a:r>
              <a:r>
                <a:rPr sz="1300" spc="8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colectivo</a:t>
              </a:r>
              <a:r>
                <a:rPr sz="1300" spc="8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</a:t>
              </a:r>
              <a:r>
                <a:rPr sz="1300" spc="8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enfermeros</a:t>
              </a:r>
              <a:r>
                <a:rPr sz="1300" spc="8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en</a:t>
              </a:r>
              <a:r>
                <a:rPr sz="1300" spc="8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formación:</a:t>
              </a:r>
              <a:r>
                <a:rPr sz="1300" spc="8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60</a:t>
              </a:r>
              <a:r>
                <a:rPr sz="1300" spc="8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%</a:t>
              </a:r>
              <a:r>
                <a:rPr sz="1300" spc="8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</a:t>
              </a:r>
              <a:r>
                <a:rPr sz="1300" spc="8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sujetos</a:t>
              </a:r>
              <a:r>
                <a:rPr sz="1300" spc="8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con</a:t>
              </a:r>
              <a:r>
                <a:rPr sz="1300" spc="8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título</a:t>
              </a:r>
              <a:r>
                <a:rPr sz="1300" spc="8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 </a:t>
              </a:r>
              <a:r>
                <a:rPr sz="1300" spc="-28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anticuerpos</a:t>
              </a:r>
              <a:r>
                <a:rPr sz="1300" spc="-1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no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protector.</a:t>
              </a:r>
              <a:endParaRPr sz="1300" dirty="0">
                <a:latin typeface="Times New Roman"/>
                <a:cs typeface="Times New Roman"/>
              </a:endParaRPr>
            </a:p>
            <a:p>
              <a:pPr marL="12700" marR="5080">
                <a:spcBef>
                  <a:spcPts val="50"/>
                </a:spcBef>
              </a:pP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En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los</a:t>
              </a:r>
              <a:r>
                <a:rPr sz="1300" spc="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trabajadores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bajo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riesgo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(sin</a:t>
              </a:r>
              <a:r>
                <a:rPr sz="1300" spc="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contacto</a:t>
              </a:r>
              <a:r>
                <a:rPr sz="1300" spc="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directo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con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pacientes)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los</a:t>
              </a:r>
              <a:r>
                <a:rPr sz="1300" spc="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porcentajes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son muy</a:t>
              </a:r>
              <a:r>
                <a:rPr sz="1300" spc="1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inferiores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(</a:t>
              </a:r>
              <a:r>
                <a:rPr sz="1300" dirty="0" err="1">
                  <a:solidFill>
                    <a:srgbClr val="2E5496"/>
                  </a:solidFill>
                  <a:latin typeface="Times New Roman"/>
                  <a:cs typeface="Times New Roman"/>
                </a:rPr>
                <a:t>tabla</a:t>
              </a:r>
              <a:r>
                <a:rPr sz="1300" spc="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lang="es-ES" sz="1300" spc="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2).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Ninguno</a:t>
              </a:r>
              <a:r>
                <a:rPr sz="1300" spc="3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</a:t>
              </a:r>
              <a:r>
                <a:rPr sz="1300" spc="2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los</a:t>
              </a:r>
              <a:r>
                <a:rPr sz="1300" spc="3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trabajadores</a:t>
              </a:r>
              <a:r>
                <a:rPr sz="1300" spc="2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en</a:t>
              </a:r>
              <a:r>
                <a:rPr sz="1300" spc="3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estudio</a:t>
              </a:r>
              <a:r>
                <a:rPr sz="1300" spc="3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ha</a:t>
              </a:r>
              <a:r>
                <a:rPr sz="1300" spc="2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presentado</a:t>
              </a:r>
              <a:r>
                <a:rPr sz="1300" spc="3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positividad</a:t>
              </a:r>
              <a:r>
                <a:rPr sz="1300" spc="3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por</a:t>
              </a:r>
              <a:r>
                <a:rPr sz="1300" spc="2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antígenos</a:t>
              </a:r>
              <a:r>
                <a:rPr sz="1300" spc="3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</a:t>
              </a:r>
              <a:r>
                <a:rPr sz="1300" spc="2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superficie</a:t>
              </a:r>
              <a:r>
                <a:rPr sz="1300" spc="2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</a:t>
              </a:r>
              <a:r>
                <a:rPr sz="1300" spc="3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la</a:t>
              </a:r>
              <a:r>
                <a:rPr sz="1300" spc="2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hepatitis</a:t>
              </a:r>
              <a:r>
                <a:rPr sz="1300" spc="3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B</a:t>
              </a:r>
              <a:r>
                <a:rPr sz="1300" spc="2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(HBsAg) </a:t>
              </a:r>
              <a:r>
                <a:rPr sz="1300" spc="-28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y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anticuerpos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core</a:t>
              </a:r>
              <a:r>
                <a:rPr sz="1300" spc="-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</a:t>
              </a:r>
              <a:r>
                <a:rPr sz="1300" spc="-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la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hepatitis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B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anti-HBc</a:t>
              </a:r>
              <a:r>
                <a:rPr sz="1300" dirty="0">
                  <a:solidFill>
                    <a:srgbClr val="FFFFFF"/>
                  </a:solidFill>
                  <a:latin typeface="Arial MT"/>
                  <a:cs typeface="Arial MT"/>
                </a:rPr>
                <a:t>.</a:t>
              </a:r>
              <a:endParaRPr sz="1300" dirty="0">
                <a:latin typeface="Arial MT"/>
                <a:cs typeface="Arial MT"/>
              </a:endParaRPr>
            </a:p>
          </p:txBody>
        </p:sp>
      </p:grpSp>
      <p:grpSp>
        <p:nvGrpSpPr>
          <p:cNvPr id="43" name="Grupo 42">
            <a:extLst>
              <a:ext uri="{FF2B5EF4-FFF2-40B4-BE49-F238E27FC236}">
                <a16:creationId xmlns:a16="http://schemas.microsoft.com/office/drawing/2014/main" id="{50EE670E-26FB-2EF6-1567-84AD0C90FF7B}"/>
              </a:ext>
            </a:extLst>
          </p:cNvPr>
          <p:cNvGrpSpPr/>
          <p:nvPr/>
        </p:nvGrpSpPr>
        <p:grpSpPr>
          <a:xfrm>
            <a:off x="631800" y="16376650"/>
            <a:ext cx="7887334" cy="1670075"/>
            <a:chOff x="549913" y="16309315"/>
            <a:chExt cx="7887334" cy="1670075"/>
          </a:xfrm>
        </p:grpSpPr>
        <p:grpSp>
          <p:nvGrpSpPr>
            <p:cNvPr id="21" name="object 21"/>
            <p:cNvGrpSpPr/>
            <p:nvPr/>
          </p:nvGrpSpPr>
          <p:grpSpPr>
            <a:xfrm>
              <a:off x="549913" y="16309315"/>
              <a:ext cx="7887334" cy="1670075"/>
              <a:chOff x="652122" y="15743495"/>
              <a:chExt cx="7887334" cy="1670075"/>
            </a:xfrm>
          </p:grpSpPr>
          <p:sp>
            <p:nvSpPr>
              <p:cNvPr id="22" name="object 22"/>
              <p:cNvSpPr/>
              <p:nvPr/>
            </p:nvSpPr>
            <p:spPr>
              <a:xfrm>
                <a:off x="652122" y="15744790"/>
                <a:ext cx="7887334" cy="1668780"/>
              </a:xfrm>
              <a:custGeom>
                <a:avLst/>
                <a:gdLst/>
                <a:ahLst/>
                <a:cxnLst/>
                <a:rect l="l" t="t" r="r" b="b"/>
                <a:pathLst>
                  <a:path w="7887334" h="1668780">
                    <a:moveTo>
                      <a:pt x="7609042" y="0"/>
                    </a:moveTo>
                    <a:lnTo>
                      <a:pt x="278130" y="0"/>
                    </a:lnTo>
                    <a:lnTo>
                      <a:pt x="233016" y="3640"/>
                    </a:lnTo>
                    <a:lnTo>
                      <a:pt x="190220" y="14179"/>
                    </a:lnTo>
                    <a:lnTo>
                      <a:pt x="150314" y="31044"/>
                    </a:lnTo>
                    <a:lnTo>
                      <a:pt x="113871" y="53663"/>
                    </a:lnTo>
                    <a:lnTo>
                      <a:pt x="81463" y="81463"/>
                    </a:lnTo>
                    <a:lnTo>
                      <a:pt x="53663" y="113871"/>
                    </a:lnTo>
                    <a:lnTo>
                      <a:pt x="31044" y="150314"/>
                    </a:lnTo>
                    <a:lnTo>
                      <a:pt x="14179" y="190220"/>
                    </a:lnTo>
                    <a:lnTo>
                      <a:pt x="3640" y="233016"/>
                    </a:lnTo>
                    <a:lnTo>
                      <a:pt x="0" y="278130"/>
                    </a:lnTo>
                    <a:lnTo>
                      <a:pt x="0" y="1390651"/>
                    </a:lnTo>
                    <a:lnTo>
                      <a:pt x="3640" y="1435764"/>
                    </a:lnTo>
                    <a:lnTo>
                      <a:pt x="14179" y="1478560"/>
                    </a:lnTo>
                    <a:lnTo>
                      <a:pt x="31044" y="1518466"/>
                    </a:lnTo>
                    <a:lnTo>
                      <a:pt x="53663" y="1554909"/>
                    </a:lnTo>
                    <a:lnTo>
                      <a:pt x="81463" y="1587317"/>
                    </a:lnTo>
                    <a:lnTo>
                      <a:pt x="113871" y="1615117"/>
                    </a:lnTo>
                    <a:lnTo>
                      <a:pt x="150314" y="1637736"/>
                    </a:lnTo>
                    <a:lnTo>
                      <a:pt x="190220" y="1654601"/>
                    </a:lnTo>
                    <a:lnTo>
                      <a:pt x="233016" y="1665141"/>
                    </a:lnTo>
                    <a:lnTo>
                      <a:pt x="278130" y="1668781"/>
                    </a:lnTo>
                    <a:lnTo>
                      <a:pt x="7609042" y="1668781"/>
                    </a:lnTo>
                    <a:lnTo>
                      <a:pt x="7654156" y="1665141"/>
                    </a:lnTo>
                    <a:lnTo>
                      <a:pt x="7696952" y="1654601"/>
                    </a:lnTo>
                    <a:lnTo>
                      <a:pt x="7736858" y="1637736"/>
                    </a:lnTo>
                    <a:lnTo>
                      <a:pt x="7773301" y="1615117"/>
                    </a:lnTo>
                    <a:lnTo>
                      <a:pt x="7805709" y="1587317"/>
                    </a:lnTo>
                    <a:lnTo>
                      <a:pt x="7833509" y="1554909"/>
                    </a:lnTo>
                    <a:lnTo>
                      <a:pt x="7856128" y="1518466"/>
                    </a:lnTo>
                    <a:lnTo>
                      <a:pt x="7872993" y="1478560"/>
                    </a:lnTo>
                    <a:lnTo>
                      <a:pt x="7883532" y="1435764"/>
                    </a:lnTo>
                    <a:lnTo>
                      <a:pt x="7887173" y="1390651"/>
                    </a:lnTo>
                    <a:lnTo>
                      <a:pt x="7887173" y="278130"/>
                    </a:lnTo>
                    <a:lnTo>
                      <a:pt x="7883532" y="233016"/>
                    </a:lnTo>
                    <a:lnTo>
                      <a:pt x="7872993" y="190220"/>
                    </a:lnTo>
                    <a:lnTo>
                      <a:pt x="7856128" y="150314"/>
                    </a:lnTo>
                    <a:lnTo>
                      <a:pt x="7833509" y="113871"/>
                    </a:lnTo>
                    <a:lnTo>
                      <a:pt x="7805709" y="81463"/>
                    </a:lnTo>
                    <a:lnTo>
                      <a:pt x="7773301" y="53663"/>
                    </a:lnTo>
                    <a:lnTo>
                      <a:pt x="7736858" y="31044"/>
                    </a:lnTo>
                    <a:lnTo>
                      <a:pt x="7696952" y="14179"/>
                    </a:lnTo>
                    <a:lnTo>
                      <a:pt x="7654156" y="3640"/>
                    </a:lnTo>
                    <a:lnTo>
                      <a:pt x="7609042" y="0"/>
                    </a:lnTo>
                    <a:close/>
                  </a:path>
                </a:pathLst>
              </a:custGeom>
              <a:solidFill>
                <a:srgbClr val="DEF0F6"/>
              </a:solidFill>
              <a:ln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object 23"/>
              <p:cNvSpPr/>
              <p:nvPr/>
            </p:nvSpPr>
            <p:spPr>
              <a:xfrm>
                <a:off x="652122" y="15743495"/>
                <a:ext cx="7887334" cy="1668780"/>
              </a:xfrm>
              <a:custGeom>
                <a:avLst/>
                <a:gdLst/>
                <a:ahLst/>
                <a:cxnLst/>
                <a:rect l="l" t="t" r="r" b="b"/>
                <a:pathLst>
                  <a:path w="7887334" h="1668780">
                    <a:moveTo>
                      <a:pt x="0" y="278130"/>
                    </a:moveTo>
                    <a:lnTo>
                      <a:pt x="3640" y="233016"/>
                    </a:lnTo>
                    <a:lnTo>
                      <a:pt x="14179" y="190220"/>
                    </a:lnTo>
                    <a:lnTo>
                      <a:pt x="31044" y="150314"/>
                    </a:lnTo>
                    <a:lnTo>
                      <a:pt x="53663" y="113871"/>
                    </a:lnTo>
                    <a:lnTo>
                      <a:pt x="81463" y="81463"/>
                    </a:lnTo>
                    <a:lnTo>
                      <a:pt x="113871" y="53663"/>
                    </a:lnTo>
                    <a:lnTo>
                      <a:pt x="150314" y="31044"/>
                    </a:lnTo>
                    <a:lnTo>
                      <a:pt x="190220" y="14179"/>
                    </a:lnTo>
                    <a:lnTo>
                      <a:pt x="233016" y="3640"/>
                    </a:lnTo>
                    <a:lnTo>
                      <a:pt x="278130" y="0"/>
                    </a:lnTo>
                    <a:lnTo>
                      <a:pt x="7609042" y="0"/>
                    </a:lnTo>
                    <a:lnTo>
                      <a:pt x="7654156" y="3640"/>
                    </a:lnTo>
                    <a:lnTo>
                      <a:pt x="7696952" y="14179"/>
                    </a:lnTo>
                    <a:lnTo>
                      <a:pt x="7736858" y="31044"/>
                    </a:lnTo>
                    <a:lnTo>
                      <a:pt x="7773301" y="53663"/>
                    </a:lnTo>
                    <a:lnTo>
                      <a:pt x="7805709" y="81463"/>
                    </a:lnTo>
                    <a:lnTo>
                      <a:pt x="7833509" y="113871"/>
                    </a:lnTo>
                    <a:lnTo>
                      <a:pt x="7856128" y="150314"/>
                    </a:lnTo>
                    <a:lnTo>
                      <a:pt x="7872993" y="190220"/>
                    </a:lnTo>
                    <a:lnTo>
                      <a:pt x="7883532" y="233016"/>
                    </a:lnTo>
                    <a:lnTo>
                      <a:pt x="7887173" y="278130"/>
                    </a:lnTo>
                    <a:lnTo>
                      <a:pt x="7887173" y="1390651"/>
                    </a:lnTo>
                    <a:lnTo>
                      <a:pt x="7883532" y="1435764"/>
                    </a:lnTo>
                    <a:lnTo>
                      <a:pt x="7872993" y="1478560"/>
                    </a:lnTo>
                    <a:lnTo>
                      <a:pt x="7856128" y="1518466"/>
                    </a:lnTo>
                    <a:lnTo>
                      <a:pt x="7833509" y="1554909"/>
                    </a:lnTo>
                    <a:lnTo>
                      <a:pt x="7805709" y="1587317"/>
                    </a:lnTo>
                    <a:lnTo>
                      <a:pt x="7773301" y="1615117"/>
                    </a:lnTo>
                    <a:lnTo>
                      <a:pt x="7736858" y="1637736"/>
                    </a:lnTo>
                    <a:lnTo>
                      <a:pt x="7696952" y="1654601"/>
                    </a:lnTo>
                    <a:lnTo>
                      <a:pt x="7654156" y="1665141"/>
                    </a:lnTo>
                    <a:lnTo>
                      <a:pt x="7609042" y="1668781"/>
                    </a:lnTo>
                    <a:lnTo>
                      <a:pt x="278130" y="1668781"/>
                    </a:lnTo>
                    <a:lnTo>
                      <a:pt x="233016" y="1665141"/>
                    </a:lnTo>
                    <a:lnTo>
                      <a:pt x="190220" y="1654601"/>
                    </a:lnTo>
                    <a:lnTo>
                      <a:pt x="150314" y="1637736"/>
                    </a:lnTo>
                    <a:lnTo>
                      <a:pt x="113871" y="1615117"/>
                    </a:lnTo>
                    <a:lnTo>
                      <a:pt x="81463" y="1587317"/>
                    </a:lnTo>
                    <a:lnTo>
                      <a:pt x="53663" y="1554909"/>
                    </a:lnTo>
                    <a:lnTo>
                      <a:pt x="31044" y="1518466"/>
                    </a:lnTo>
                    <a:lnTo>
                      <a:pt x="14179" y="1478560"/>
                    </a:lnTo>
                    <a:lnTo>
                      <a:pt x="3640" y="1435764"/>
                    </a:lnTo>
                    <a:lnTo>
                      <a:pt x="0" y="1390651"/>
                    </a:lnTo>
                    <a:lnTo>
                      <a:pt x="0" y="278130"/>
                    </a:lnTo>
                    <a:close/>
                  </a:path>
                </a:pathLst>
              </a:custGeom>
              <a:ln w="17730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4" name="object 24"/>
            <p:cNvSpPr txBox="1"/>
            <p:nvPr/>
          </p:nvSpPr>
          <p:spPr>
            <a:xfrm>
              <a:off x="717597" y="16437283"/>
              <a:ext cx="7663815" cy="1440779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95"/>
                </a:spcBef>
              </a:pPr>
              <a:r>
                <a:rPr sz="1400" b="1" spc="-5" dirty="0">
                  <a:latin typeface="Times New Roman"/>
                  <a:cs typeface="Times New Roman"/>
                </a:rPr>
                <a:t>CONCLUSIONES</a:t>
              </a:r>
              <a:endParaRPr lang="es-ES" sz="1400" b="1" spc="-5" dirty="0">
                <a:latin typeface="Times New Roman"/>
                <a:cs typeface="Times New Roman"/>
              </a:endParaRPr>
            </a:p>
            <a:p>
              <a:pPr algn="ctr">
                <a:lnSpc>
                  <a:spcPct val="100000"/>
                </a:lnSpc>
                <a:spcBef>
                  <a:spcPts val="95"/>
                </a:spcBef>
              </a:pPr>
              <a:endParaRPr sz="1300" dirty="0">
                <a:latin typeface="Times New Roman"/>
                <a:cs typeface="Times New Roman"/>
              </a:endParaRPr>
            </a:p>
            <a:p>
              <a:pPr marL="101600" indent="-89535">
                <a:buChar char="-"/>
                <a:tabLst>
                  <a:tab pos="102235" algn="l"/>
                </a:tabLst>
              </a:pP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Existe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una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buena</a:t>
              </a:r>
              <a:r>
                <a:rPr sz="1300" spc="-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prevalencia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</a:t>
              </a:r>
              <a:r>
                <a:rPr sz="1300" spc="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seroprotección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frente</a:t>
              </a:r>
              <a:r>
                <a:rPr sz="1300" spc="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</a:t>
              </a:r>
              <a:r>
                <a:rPr sz="1300" spc="-2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VHB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en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los</a:t>
              </a:r>
              <a:r>
                <a:rPr sz="1300" spc="1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trabajadores más</a:t>
              </a:r>
              <a:r>
                <a:rPr sz="1300" spc="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expuestos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en</a:t>
              </a:r>
              <a:r>
                <a:rPr sz="1300" spc="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el</a:t>
              </a:r>
              <a:r>
                <a:rPr sz="1300" spc="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HUVR.</a:t>
              </a:r>
              <a:endParaRPr sz="1300" dirty="0">
                <a:latin typeface="Times New Roman"/>
                <a:cs typeface="Times New Roman"/>
              </a:endParaRPr>
            </a:p>
            <a:p>
              <a:pPr marL="12700" marR="5080">
                <a:buChar char="-"/>
                <a:tabLst>
                  <a:tab pos="105410" algn="l"/>
                </a:tabLst>
              </a:pPr>
              <a:r>
                <a:rPr lang="es-ES"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Parece</a:t>
              </a:r>
              <a:r>
                <a:rPr sz="1300" spc="2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necesario</a:t>
              </a:r>
              <a:r>
                <a:rPr sz="1300" spc="4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intensificar</a:t>
              </a:r>
              <a:r>
                <a:rPr sz="1300" spc="3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la</a:t>
              </a:r>
              <a:r>
                <a:rPr sz="1300" spc="3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VS</a:t>
              </a:r>
              <a:r>
                <a:rPr sz="1300" spc="4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</a:t>
              </a:r>
              <a:r>
                <a:rPr sz="1300" spc="3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implementar</a:t>
              </a:r>
              <a:r>
                <a:rPr sz="1300" spc="3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campañas</a:t>
              </a:r>
              <a:r>
                <a:rPr sz="1300" spc="3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vacunales</a:t>
              </a:r>
              <a:r>
                <a:rPr sz="1300" spc="3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en</a:t>
              </a:r>
              <a:r>
                <a:rPr sz="1300" spc="4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categorías</a:t>
              </a:r>
              <a:r>
                <a:rPr sz="1300" spc="3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con</a:t>
              </a:r>
              <a:r>
                <a:rPr sz="1300" spc="3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exposición</a:t>
              </a:r>
              <a:r>
                <a:rPr sz="1300" spc="3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laboral</a:t>
              </a:r>
              <a:r>
                <a:rPr sz="1300" spc="2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baja</a:t>
              </a:r>
              <a:r>
                <a:rPr sz="1300" spc="3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así</a:t>
              </a:r>
              <a:r>
                <a:rPr sz="1300" spc="3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como </a:t>
              </a:r>
              <a:r>
                <a:rPr sz="1300" spc="-28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al colectivo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los enfermeros</a:t>
              </a:r>
              <a:r>
                <a:rPr sz="1300" spc="-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en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formación.</a:t>
              </a:r>
              <a:endParaRPr sz="1300" dirty="0">
                <a:latin typeface="Times New Roman"/>
                <a:cs typeface="Times New Roman"/>
              </a:endParaRPr>
            </a:p>
            <a:p>
              <a:pPr marL="12700" marR="5080">
                <a:buChar char="-"/>
                <a:tabLst>
                  <a:tab pos="116839" algn="l"/>
                </a:tabLst>
              </a:pPr>
              <a:r>
                <a:rPr lang="es-ES"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Se</a:t>
              </a:r>
              <a:r>
                <a:rPr sz="1300" spc="12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requieren</a:t>
              </a:r>
              <a:r>
                <a:rPr sz="1300" spc="13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estudios</a:t>
              </a:r>
              <a:r>
                <a:rPr sz="1300" spc="12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adicionales</a:t>
              </a:r>
              <a:r>
                <a:rPr sz="1300" spc="12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para</a:t>
              </a:r>
              <a:r>
                <a:rPr sz="1300" spc="12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evaluar</a:t>
              </a:r>
              <a:r>
                <a:rPr sz="1300" spc="12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las</a:t>
              </a:r>
              <a:r>
                <a:rPr sz="1300" spc="12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causas</a:t>
              </a:r>
              <a:r>
                <a:rPr sz="1300" spc="12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</a:t>
              </a:r>
              <a:r>
                <a:rPr sz="1300" spc="12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la</a:t>
              </a:r>
              <a:r>
                <a:rPr sz="1300" spc="12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falta</a:t>
              </a:r>
              <a:r>
                <a:rPr sz="1300" spc="12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</a:t>
              </a:r>
              <a:r>
                <a:rPr sz="1300" spc="12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seroprotección</a:t>
              </a:r>
              <a:r>
                <a:rPr sz="1300" spc="12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e</a:t>
              </a:r>
              <a:r>
                <a:rPr sz="1300" spc="12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identificar</a:t>
              </a:r>
              <a:r>
                <a:rPr sz="1300" spc="12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medidas</a:t>
              </a:r>
              <a:r>
                <a:rPr sz="1300" spc="12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adicionales </a:t>
              </a:r>
              <a:r>
                <a:rPr sz="1300" spc="-28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para</a:t>
              </a:r>
              <a:r>
                <a:rPr sz="1300" spc="-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mejorar</a:t>
              </a:r>
              <a:r>
                <a:rPr sz="1300" spc="-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los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programas</a:t>
              </a:r>
              <a:r>
                <a:rPr sz="1300" spc="-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spc="5" dirty="0">
                  <a:solidFill>
                    <a:srgbClr val="2E5496"/>
                  </a:solidFill>
                  <a:latin typeface="Times New Roman"/>
                  <a:cs typeface="Times New Roman"/>
                </a:rPr>
                <a:t>de</a:t>
              </a:r>
              <a:r>
                <a:rPr sz="1300" spc="-1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 </a:t>
              </a:r>
              <a:r>
                <a:rPr sz="1300" dirty="0">
                  <a:solidFill>
                    <a:srgbClr val="2E5496"/>
                  </a:solidFill>
                  <a:latin typeface="Times New Roman"/>
                  <a:cs typeface="Times New Roman"/>
                </a:rPr>
                <a:t>inmunización.</a:t>
              </a:r>
              <a:endParaRPr sz="1300" dirty="0">
                <a:latin typeface="Times New Roman"/>
                <a:cs typeface="Times New Roman"/>
              </a:endParaRPr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87985" y="18276282"/>
            <a:ext cx="14312265" cy="1735732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" b="1" spc="15" dirty="0" err="1">
                <a:latin typeface="Times New Roman"/>
                <a:cs typeface="Times New Roman"/>
              </a:rPr>
              <a:t>Bibliografía</a:t>
            </a:r>
            <a:endParaRPr sz="900" dirty="0">
              <a:latin typeface="Times New Roman"/>
              <a:cs typeface="Times New Roman"/>
            </a:endParaRPr>
          </a:p>
          <a:p>
            <a:pPr marL="12700" marR="5080">
              <a:spcBef>
                <a:spcPts val="5"/>
              </a:spcBef>
              <a:buChar char="-"/>
              <a:tabLst>
                <a:tab pos="84455" algn="l"/>
              </a:tabLst>
            </a:pPr>
            <a:r>
              <a:rPr sz="800" spc="15" dirty="0">
                <a:latin typeface="Times New Roman"/>
                <a:cs typeface="Times New Roman"/>
              </a:rPr>
              <a:t>María</a:t>
            </a:r>
            <a:r>
              <a:rPr sz="800" spc="9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Buti,</a:t>
            </a:r>
            <a:r>
              <a:rPr sz="800" spc="100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Javier</a:t>
            </a:r>
            <a:r>
              <a:rPr sz="800" spc="9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García-Samaniego,</a:t>
            </a:r>
            <a:r>
              <a:rPr sz="800" spc="10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Martín</a:t>
            </a:r>
            <a:r>
              <a:rPr sz="800" spc="90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Prieto,</a:t>
            </a:r>
            <a:r>
              <a:rPr sz="800" spc="9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Manuel</a:t>
            </a:r>
            <a:r>
              <a:rPr sz="800" spc="8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Rodríguez,</a:t>
            </a:r>
            <a:r>
              <a:rPr sz="800" spc="100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José</a:t>
            </a:r>
            <a:r>
              <a:rPr sz="800" spc="9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María</a:t>
            </a:r>
            <a:r>
              <a:rPr sz="800" spc="10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Sánchez-Tapias,</a:t>
            </a:r>
            <a:r>
              <a:rPr sz="800" spc="9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Emilio</a:t>
            </a:r>
            <a:r>
              <a:rPr sz="800" spc="10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Suárez</a:t>
            </a:r>
            <a:r>
              <a:rPr sz="800" spc="9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y</a:t>
            </a:r>
            <a:r>
              <a:rPr sz="800" spc="9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Rafael</a:t>
            </a:r>
            <a:r>
              <a:rPr sz="800" spc="9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Esteban</a:t>
            </a:r>
            <a:r>
              <a:rPr sz="800" spc="9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et</a:t>
            </a:r>
            <a:r>
              <a:rPr sz="800" spc="90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al.</a:t>
            </a:r>
            <a:r>
              <a:rPr sz="800" spc="9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Consensus</a:t>
            </a:r>
            <a:r>
              <a:rPr sz="800" spc="9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document</a:t>
            </a:r>
            <a:r>
              <a:rPr sz="800" spc="9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of</a:t>
            </a:r>
            <a:r>
              <a:rPr sz="800" spc="9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the</a:t>
            </a:r>
            <a:r>
              <a:rPr sz="800" spc="9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spanish</a:t>
            </a:r>
            <a:r>
              <a:rPr sz="800" spc="9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association</a:t>
            </a:r>
            <a:r>
              <a:rPr sz="800" spc="9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for</a:t>
            </a:r>
            <a:r>
              <a:rPr sz="800" spc="9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the</a:t>
            </a:r>
            <a:r>
              <a:rPr sz="800" spc="9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study</a:t>
            </a:r>
            <a:r>
              <a:rPr sz="800" spc="9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of</a:t>
            </a:r>
            <a:r>
              <a:rPr sz="800" spc="9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the</a:t>
            </a:r>
            <a:r>
              <a:rPr sz="800" spc="9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liver</a:t>
            </a:r>
            <a:r>
              <a:rPr sz="800" spc="9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on</a:t>
            </a:r>
            <a:r>
              <a:rPr sz="800" spc="9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the</a:t>
            </a:r>
            <a:r>
              <a:rPr sz="800" spc="9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treatment</a:t>
            </a:r>
            <a:r>
              <a:rPr sz="800" spc="10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of</a:t>
            </a:r>
            <a:r>
              <a:rPr sz="800" spc="9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Hepatitis</a:t>
            </a:r>
            <a:r>
              <a:rPr sz="800" spc="95" dirty="0">
                <a:latin typeface="Times New Roman"/>
                <a:cs typeface="Times New Roman"/>
              </a:rPr>
              <a:t> </a:t>
            </a:r>
            <a:r>
              <a:rPr sz="800" spc="25" dirty="0">
                <a:latin typeface="Times New Roman"/>
                <a:cs typeface="Times New Roman"/>
              </a:rPr>
              <a:t>B</a:t>
            </a:r>
            <a:r>
              <a:rPr sz="800" spc="8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infection</a:t>
            </a:r>
            <a:r>
              <a:rPr sz="800" spc="100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(2012).</a:t>
            </a:r>
            <a:r>
              <a:rPr sz="800" spc="9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Gastroenterologia</a:t>
            </a:r>
            <a:r>
              <a:rPr sz="800" spc="9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y</a:t>
            </a:r>
            <a:r>
              <a:rPr sz="800" spc="10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Hepatologia.</a:t>
            </a:r>
            <a:r>
              <a:rPr sz="800" spc="100" dirty="0">
                <a:latin typeface="Times New Roman"/>
                <a:cs typeface="Times New Roman"/>
              </a:rPr>
              <a:t> </a:t>
            </a:r>
            <a:r>
              <a:rPr sz="800" dirty="0">
                <a:latin typeface="Times New Roman"/>
                <a:cs typeface="Times New Roman"/>
              </a:rPr>
              <a:t>Volumen</a:t>
            </a:r>
            <a:r>
              <a:rPr sz="800" spc="9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35,</a:t>
            </a:r>
            <a:r>
              <a:rPr sz="800" spc="10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issue</a:t>
            </a:r>
            <a:r>
              <a:rPr sz="800" spc="90" dirty="0">
                <a:latin typeface="Times New Roman"/>
                <a:cs typeface="Times New Roman"/>
              </a:rPr>
              <a:t> </a:t>
            </a:r>
            <a:r>
              <a:rPr sz="800" spc="5" dirty="0">
                <a:latin typeface="Times New Roman"/>
                <a:cs typeface="Times New Roman"/>
              </a:rPr>
              <a:t>7,</a:t>
            </a:r>
            <a:r>
              <a:rPr sz="800" spc="9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august- </a:t>
            </a:r>
            <a:r>
              <a:rPr sz="800" spc="15" dirty="0">
                <a:latin typeface="Times New Roman"/>
                <a:cs typeface="Times New Roman"/>
              </a:rPr>
              <a:t> Septiembre</a:t>
            </a:r>
            <a:r>
              <a:rPr sz="80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2012,</a:t>
            </a:r>
            <a:r>
              <a:rPr sz="800" spc="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Page</a:t>
            </a:r>
            <a:r>
              <a:rPr sz="800" spc="1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512-528.</a:t>
            </a:r>
            <a:endParaRPr sz="800" dirty="0">
              <a:latin typeface="Times New Roman"/>
              <a:cs typeface="Times New Roman"/>
            </a:endParaRPr>
          </a:p>
          <a:p>
            <a:pPr marL="74295" indent="-62230">
              <a:spcBef>
                <a:spcPts val="545"/>
              </a:spcBef>
              <a:buChar char="-"/>
              <a:tabLst>
                <a:tab pos="74930" algn="l"/>
              </a:tabLst>
            </a:pPr>
            <a:r>
              <a:rPr sz="800" spc="15" dirty="0">
                <a:latin typeface="Times New Roman"/>
                <a:cs typeface="Times New Roman"/>
              </a:rPr>
              <a:t>Centro</a:t>
            </a:r>
            <a:r>
              <a:rPr sz="800" spc="1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Nacional de</a:t>
            </a:r>
            <a:r>
              <a:rPr sz="800" spc="1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Epidemiología,</a:t>
            </a:r>
            <a:r>
              <a:rPr sz="800" spc="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Instituto </a:t>
            </a:r>
            <a:r>
              <a:rPr sz="800" spc="15" dirty="0">
                <a:latin typeface="Times New Roman"/>
                <a:cs typeface="Times New Roman"/>
              </a:rPr>
              <a:t>de</a:t>
            </a:r>
            <a:r>
              <a:rPr sz="800" spc="1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Salud</a:t>
            </a:r>
            <a:r>
              <a:rPr sz="800" spc="1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Carlos </a:t>
            </a:r>
            <a:r>
              <a:rPr sz="800" spc="10" dirty="0">
                <a:latin typeface="Times New Roman"/>
                <a:cs typeface="Times New Roman"/>
              </a:rPr>
              <a:t>III.</a:t>
            </a:r>
            <a:r>
              <a:rPr sz="800" spc="-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Vigilancia </a:t>
            </a:r>
            <a:r>
              <a:rPr sz="800" spc="15" dirty="0">
                <a:latin typeface="Times New Roman"/>
                <a:cs typeface="Times New Roman"/>
              </a:rPr>
              <a:t>epidemiológica</a:t>
            </a:r>
            <a:r>
              <a:rPr sz="800" spc="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de</a:t>
            </a:r>
            <a:r>
              <a:rPr sz="800" spc="10" dirty="0">
                <a:latin typeface="Times New Roman"/>
                <a:cs typeface="Times New Roman"/>
              </a:rPr>
              <a:t> la </a:t>
            </a:r>
            <a:r>
              <a:rPr sz="800" spc="15" dirty="0">
                <a:latin typeface="Times New Roman"/>
                <a:cs typeface="Times New Roman"/>
              </a:rPr>
              <a:t>Hepatitis</a:t>
            </a:r>
            <a:r>
              <a:rPr sz="800" spc="5" dirty="0">
                <a:latin typeface="Times New Roman"/>
                <a:cs typeface="Times New Roman"/>
              </a:rPr>
              <a:t> </a:t>
            </a:r>
            <a:r>
              <a:rPr sz="800" spc="25" dirty="0">
                <a:latin typeface="Times New Roman"/>
                <a:cs typeface="Times New Roman"/>
              </a:rPr>
              <a:t>B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en</a:t>
            </a:r>
            <a:r>
              <a:rPr sz="800" spc="1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España,</a:t>
            </a:r>
            <a:r>
              <a:rPr sz="800" spc="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2019.</a:t>
            </a:r>
            <a:r>
              <a:rPr sz="800" spc="1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Madrid;</a:t>
            </a:r>
            <a:r>
              <a:rPr sz="800" spc="1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octubre 2020.</a:t>
            </a:r>
            <a:endParaRPr sz="800" dirty="0">
              <a:latin typeface="Times New Roman"/>
              <a:cs typeface="Times New Roman"/>
            </a:endParaRPr>
          </a:p>
          <a:p>
            <a:pPr marL="74295" indent="-62230">
              <a:spcBef>
                <a:spcPts val="550"/>
              </a:spcBef>
              <a:buChar char="-"/>
              <a:tabLst>
                <a:tab pos="74930" algn="l"/>
              </a:tabLst>
            </a:pPr>
            <a:r>
              <a:rPr sz="800" spc="15" dirty="0">
                <a:latin typeface="Times New Roman"/>
                <a:cs typeface="Times New Roman"/>
              </a:rPr>
              <a:t>Susana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Cáceres Heinz.</a:t>
            </a:r>
            <a:r>
              <a:rPr sz="800" spc="-3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Actualización</a:t>
            </a:r>
            <a:r>
              <a:rPr sz="800" spc="-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sobre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inmunización</a:t>
            </a:r>
            <a:r>
              <a:rPr sz="800" spc="1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contra </a:t>
            </a:r>
            <a:r>
              <a:rPr sz="800" spc="10" dirty="0">
                <a:latin typeface="Times New Roman"/>
                <a:cs typeface="Times New Roman"/>
              </a:rPr>
              <a:t>la</a:t>
            </a:r>
            <a:r>
              <a:rPr sz="800" spc="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hepatitis </a:t>
            </a:r>
            <a:r>
              <a:rPr sz="800" spc="25" dirty="0">
                <a:latin typeface="Times New Roman"/>
                <a:cs typeface="Times New Roman"/>
              </a:rPr>
              <a:t>B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en trabajadores</a:t>
            </a:r>
            <a:r>
              <a:rPr sz="800" spc="10" dirty="0">
                <a:latin typeface="Times New Roman"/>
                <a:cs typeface="Times New Roman"/>
              </a:rPr>
              <a:t> sanitarios.</a:t>
            </a:r>
            <a:r>
              <a:rPr sz="800" spc="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Medicina del</a:t>
            </a:r>
            <a:r>
              <a:rPr sz="800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Trabajo •</a:t>
            </a:r>
            <a:r>
              <a:rPr sz="800" spc="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18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•</a:t>
            </a:r>
            <a:r>
              <a:rPr sz="800" spc="15" dirty="0">
                <a:latin typeface="Times New Roman"/>
                <a:cs typeface="Times New Roman"/>
              </a:rPr>
              <a:t> Núm.</a:t>
            </a:r>
            <a:r>
              <a:rPr sz="800" spc="2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2 </a:t>
            </a:r>
            <a:r>
              <a:rPr sz="800" spc="10" dirty="0">
                <a:latin typeface="Times New Roman"/>
                <a:cs typeface="Times New Roman"/>
              </a:rPr>
              <a:t>•</a:t>
            </a:r>
            <a:r>
              <a:rPr sz="800" spc="15" dirty="0">
                <a:latin typeface="Times New Roman"/>
                <a:cs typeface="Times New Roman"/>
              </a:rPr>
              <a:t> septiembre</a:t>
            </a:r>
            <a:r>
              <a:rPr sz="800" spc="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2009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(8-14).</a:t>
            </a:r>
            <a:endParaRPr sz="800" dirty="0">
              <a:latin typeface="Times New Roman"/>
              <a:cs typeface="Times New Roman"/>
            </a:endParaRPr>
          </a:p>
          <a:p>
            <a:pPr marL="74295" indent="-62230">
              <a:spcBef>
                <a:spcPts val="545"/>
              </a:spcBef>
              <a:buChar char="-"/>
              <a:tabLst>
                <a:tab pos="74930" algn="l"/>
              </a:tabLst>
            </a:pPr>
            <a:r>
              <a:rPr sz="800" spc="10" dirty="0">
                <a:latin typeface="Times New Roman"/>
                <a:cs typeface="Times New Roman"/>
              </a:rPr>
              <a:t>U.S.</a:t>
            </a:r>
            <a:r>
              <a:rPr sz="800" spc="2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Public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Health Service. Updated </a:t>
            </a:r>
            <a:r>
              <a:rPr sz="800" spc="10" dirty="0">
                <a:latin typeface="Times New Roman"/>
                <a:cs typeface="Times New Roman"/>
              </a:rPr>
              <a:t>U.S.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Public</a:t>
            </a:r>
            <a:r>
              <a:rPr sz="800" spc="2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Health</a:t>
            </a:r>
            <a:r>
              <a:rPr sz="800" spc="1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Service</a:t>
            </a:r>
            <a:r>
              <a:rPr sz="800" spc="2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Guidelines</a:t>
            </a:r>
            <a:r>
              <a:rPr sz="800" spc="10" dirty="0">
                <a:latin typeface="Times New Roman"/>
                <a:cs typeface="Times New Roman"/>
              </a:rPr>
              <a:t> for</a:t>
            </a:r>
            <a:r>
              <a:rPr sz="800" spc="2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the</a:t>
            </a:r>
            <a:r>
              <a:rPr sz="800" spc="2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Management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of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Occupational Exposures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to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-10" dirty="0">
                <a:latin typeface="Times New Roman"/>
                <a:cs typeface="Times New Roman"/>
              </a:rPr>
              <a:t>HBV,</a:t>
            </a:r>
            <a:r>
              <a:rPr sz="800" spc="25" dirty="0">
                <a:latin typeface="Times New Roman"/>
                <a:cs typeface="Times New Roman"/>
              </a:rPr>
              <a:t> </a:t>
            </a:r>
            <a:r>
              <a:rPr sz="800" spc="-10" dirty="0">
                <a:latin typeface="Times New Roman"/>
                <a:cs typeface="Times New Roman"/>
              </a:rPr>
              <a:t>HCV,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and </a:t>
            </a:r>
            <a:r>
              <a:rPr sz="800" spc="20" dirty="0">
                <a:latin typeface="Times New Roman"/>
                <a:cs typeface="Times New Roman"/>
              </a:rPr>
              <a:t>HIV</a:t>
            </a:r>
            <a:r>
              <a:rPr sz="800" spc="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and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Recommendations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for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Postexposure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Prophylaxis.</a:t>
            </a:r>
            <a:r>
              <a:rPr sz="800" spc="5" dirty="0">
                <a:latin typeface="Times New Roman"/>
                <a:cs typeface="Times New Roman"/>
              </a:rPr>
              <a:t> </a:t>
            </a:r>
            <a:r>
              <a:rPr sz="800" spc="25" dirty="0">
                <a:latin typeface="Times New Roman"/>
                <a:cs typeface="Times New Roman"/>
              </a:rPr>
              <a:t>MMWR </a:t>
            </a:r>
            <a:r>
              <a:rPr sz="800" spc="20" dirty="0">
                <a:latin typeface="Times New Roman"/>
                <a:cs typeface="Times New Roman"/>
              </a:rPr>
              <a:t>Recomm </a:t>
            </a:r>
            <a:r>
              <a:rPr sz="800" spc="15" dirty="0">
                <a:latin typeface="Times New Roman"/>
                <a:cs typeface="Times New Roman"/>
              </a:rPr>
              <a:t>Rep.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2001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Jun </a:t>
            </a:r>
            <a:r>
              <a:rPr sz="800" spc="10" dirty="0">
                <a:latin typeface="Times New Roman"/>
                <a:cs typeface="Times New Roman"/>
              </a:rPr>
              <a:t>29;50(RR-11):1-52.</a:t>
            </a:r>
            <a:endParaRPr sz="800" dirty="0">
              <a:latin typeface="Times New Roman"/>
              <a:cs typeface="Times New Roman"/>
            </a:endParaRPr>
          </a:p>
          <a:p>
            <a:pPr marL="74295" indent="-62230">
              <a:spcBef>
                <a:spcPts val="550"/>
              </a:spcBef>
              <a:buChar char="-"/>
              <a:tabLst>
                <a:tab pos="74930" algn="l"/>
              </a:tabLst>
            </a:pPr>
            <a:r>
              <a:rPr sz="800" spc="15" dirty="0">
                <a:latin typeface="Times New Roman"/>
                <a:cs typeface="Times New Roman"/>
              </a:rPr>
              <a:t>Mast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E,</a:t>
            </a:r>
            <a:r>
              <a:rPr sz="800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Weinbaum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C,</a:t>
            </a:r>
            <a:r>
              <a:rPr sz="800" spc="15" dirty="0">
                <a:latin typeface="Times New Roman"/>
                <a:cs typeface="Times New Roman"/>
              </a:rPr>
              <a:t> Fiore</a:t>
            </a:r>
            <a:r>
              <a:rPr sz="800" spc="-3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A, </a:t>
            </a:r>
            <a:r>
              <a:rPr sz="800" spc="10" dirty="0">
                <a:latin typeface="Times New Roman"/>
                <a:cs typeface="Times New Roman"/>
              </a:rPr>
              <a:t>et</a:t>
            </a:r>
            <a:r>
              <a:rPr sz="800" spc="1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al.</a:t>
            </a:r>
            <a:r>
              <a:rPr sz="800" spc="-35" dirty="0">
                <a:latin typeface="Times New Roman"/>
                <a:cs typeface="Times New Roman"/>
              </a:rPr>
              <a:t> </a:t>
            </a:r>
            <a:r>
              <a:rPr sz="800" spc="25" dirty="0">
                <a:latin typeface="Times New Roman"/>
                <a:cs typeface="Times New Roman"/>
              </a:rPr>
              <a:t>A</a:t>
            </a:r>
            <a:r>
              <a:rPr sz="800" spc="-3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comprehensive immunization </a:t>
            </a:r>
            <a:r>
              <a:rPr sz="800" spc="10" dirty="0">
                <a:latin typeface="Times New Roman"/>
                <a:cs typeface="Times New Roman"/>
              </a:rPr>
              <a:t>strategy</a:t>
            </a:r>
            <a:r>
              <a:rPr sz="800" spc="1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to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eliminate transmission of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hepatitis </a:t>
            </a:r>
            <a:r>
              <a:rPr sz="800" spc="25" dirty="0">
                <a:latin typeface="Times New Roman"/>
                <a:cs typeface="Times New Roman"/>
              </a:rPr>
              <a:t>B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virus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infection in</a:t>
            </a:r>
            <a:r>
              <a:rPr sz="800" spc="15" dirty="0">
                <a:latin typeface="Times New Roman"/>
                <a:cs typeface="Times New Roman"/>
              </a:rPr>
              <a:t> the</a:t>
            </a:r>
            <a:r>
              <a:rPr sz="800" spc="2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United</a:t>
            </a:r>
            <a:r>
              <a:rPr sz="800" spc="10" dirty="0">
                <a:latin typeface="Times New Roman"/>
                <a:cs typeface="Times New Roman"/>
              </a:rPr>
              <a:t> States.</a:t>
            </a:r>
            <a:r>
              <a:rPr sz="800" spc="15" dirty="0">
                <a:latin typeface="Times New Roman"/>
                <a:cs typeface="Times New Roman"/>
              </a:rPr>
              <a:t> Recommendations of the</a:t>
            </a:r>
            <a:r>
              <a:rPr sz="800" spc="-2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Advisory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Committee</a:t>
            </a:r>
            <a:r>
              <a:rPr sz="800" spc="2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on Immunization</a:t>
            </a:r>
            <a:r>
              <a:rPr sz="800" spc="2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Practices</a:t>
            </a:r>
            <a:r>
              <a:rPr sz="800" spc="1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(ACIP). Part</a:t>
            </a:r>
            <a:r>
              <a:rPr sz="800" spc="2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II:</a:t>
            </a:r>
            <a:r>
              <a:rPr sz="800" spc="15" dirty="0">
                <a:latin typeface="Times New Roman"/>
                <a:cs typeface="Times New Roman"/>
              </a:rPr>
              <a:t> Immunization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of</a:t>
            </a:r>
            <a:r>
              <a:rPr sz="800" spc="-3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Adults. </a:t>
            </a:r>
            <a:r>
              <a:rPr sz="800" spc="25" dirty="0">
                <a:latin typeface="Times New Roman"/>
                <a:cs typeface="Times New Roman"/>
              </a:rPr>
              <a:t>MMWR </a:t>
            </a:r>
            <a:r>
              <a:rPr sz="800" spc="15" dirty="0">
                <a:latin typeface="Times New Roman"/>
                <a:cs typeface="Times New Roman"/>
              </a:rPr>
              <a:t>Deceber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8,</a:t>
            </a:r>
            <a:r>
              <a:rPr sz="800" spc="15" dirty="0">
                <a:latin typeface="Times New Roman"/>
                <a:cs typeface="Times New Roman"/>
              </a:rPr>
              <a:t> 2006/55(RR16):</a:t>
            </a:r>
            <a:r>
              <a:rPr sz="800" spc="10" dirty="0">
                <a:latin typeface="Times New Roman"/>
                <a:cs typeface="Times New Roman"/>
              </a:rPr>
              <a:t> 1-25..</a:t>
            </a:r>
            <a:endParaRPr sz="800" dirty="0">
              <a:latin typeface="Times New Roman"/>
              <a:cs typeface="Times New Roman"/>
            </a:endParaRPr>
          </a:p>
          <a:p>
            <a:pPr marL="74295" indent="-62230">
              <a:spcBef>
                <a:spcPts val="545"/>
              </a:spcBef>
              <a:buChar char="-"/>
              <a:tabLst>
                <a:tab pos="74930" algn="l"/>
              </a:tabLst>
            </a:pPr>
            <a:r>
              <a:rPr sz="800" spc="15" dirty="0">
                <a:latin typeface="Times New Roman"/>
                <a:cs typeface="Times New Roman"/>
              </a:rPr>
              <a:t>Documento de</a:t>
            </a:r>
            <a:r>
              <a:rPr sz="800" spc="1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Consenso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sobre </a:t>
            </a:r>
            <a:r>
              <a:rPr sz="800" spc="10" dirty="0">
                <a:latin typeface="Times New Roman"/>
                <a:cs typeface="Times New Roman"/>
              </a:rPr>
              <a:t>Profilaxis </a:t>
            </a:r>
            <a:r>
              <a:rPr sz="800" spc="15" dirty="0">
                <a:latin typeface="Times New Roman"/>
                <a:cs typeface="Times New Roman"/>
              </a:rPr>
              <a:t>postexposición</a:t>
            </a:r>
            <a:r>
              <a:rPr sz="800" spc="1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ocupacional</a:t>
            </a:r>
            <a:r>
              <a:rPr sz="800" spc="1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y no ocupacional</a:t>
            </a:r>
            <a:r>
              <a:rPr sz="800" spc="1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en relación</a:t>
            </a:r>
            <a:r>
              <a:rPr sz="800" spc="1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con </a:t>
            </a:r>
            <a:r>
              <a:rPr sz="800" spc="10" dirty="0">
                <a:latin typeface="Times New Roman"/>
                <a:cs typeface="Times New Roman"/>
              </a:rPr>
              <a:t>el</a:t>
            </a:r>
            <a:r>
              <a:rPr sz="800" spc="-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VIH,</a:t>
            </a:r>
            <a:r>
              <a:rPr sz="800" dirty="0">
                <a:latin typeface="Times New Roman"/>
                <a:cs typeface="Times New Roman"/>
              </a:rPr>
              <a:t> </a:t>
            </a:r>
            <a:r>
              <a:rPr sz="800" spc="20" dirty="0">
                <a:latin typeface="Times New Roman"/>
                <a:cs typeface="Times New Roman"/>
              </a:rPr>
              <a:t>VHB </a:t>
            </a:r>
            <a:r>
              <a:rPr sz="800" spc="15" dirty="0">
                <a:latin typeface="Times New Roman"/>
                <a:cs typeface="Times New Roman"/>
              </a:rPr>
              <a:t>y</a:t>
            </a:r>
            <a:r>
              <a:rPr sz="800" dirty="0">
                <a:latin typeface="Times New Roman"/>
                <a:cs typeface="Times New Roman"/>
              </a:rPr>
              <a:t> </a:t>
            </a:r>
            <a:r>
              <a:rPr sz="800" spc="20" dirty="0">
                <a:latin typeface="Times New Roman"/>
                <a:cs typeface="Times New Roman"/>
              </a:rPr>
              <a:t>VHC </a:t>
            </a:r>
            <a:r>
              <a:rPr sz="800" spc="15" dirty="0">
                <a:latin typeface="Times New Roman"/>
                <a:cs typeface="Times New Roman"/>
              </a:rPr>
              <a:t>en</a:t>
            </a:r>
            <a:r>
              <a:rPr sz="800" spc="1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adultos y niños  (Marzo 2015).</a:t>
            </a:r>
            <a:endParaRPr sz="800" dirty="0">
              <a:latin typeface="Times New Roman"/>
              <a:cs typeface="Times New Roman"/>
            </a:endParaRPr>
          </a:p>
          <a:p>
            <a:pPr marL="74295" indent="-62230">
              <a:spcBef>
                <a:spcPts val="550"/>
              </a:spcBef>
              <a:buChar char="-"/>
              <a:tabLst>
                <a:tab pos="74930" algn="l"/>
              </a:tabLst>
            </a:pPr>
            <a:r>
              <a:rPr sz="800" spc="15" dirty="0">
                <a:latin typeface="Times New Roman"/>
                <a:cs typeface="Times New Roman"/>
              </a:rPr>
              <a:t>El Consejo </a:t>
            </a:r>
            <a:r>
              <a:rPr sz="800" spc="10" dirty="0">
                <a:latin typeface="Times New Roman"/>
                <a:cs typeface="Times New Roman"/>
              </a:rPr>
              <a:t>Interterritorial </a:t>
            </a:r>
            <a:r>
              <a:rPr sz="800" spc="15" dirty="0">
                <a:latin typeface="Times New Roman"/>
                <a:cs typeface="Times New Roman"/>
              </a:rPr>
              <a:t>del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Sistema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Nacional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de Salud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informa favorablemente </a:t>
            </a:r>
            <a:r>
              <a:rPr sz="800" spc="10" dirty="0">
                <a:latin typeface="Times New Roman"/>
                <a:cs typeface="Times New Roman"/>
              </a:rPr>
              <a:t>el</a:t>
            </a:r>
            <a:r>
              <a:rPr sz="800" spc="15" dirty="0">
                <a:latin typeface="Times New Roman"/>
                <a:cs typeface="Times New Roman"/>
              </a:rPr>
              <a:t> «Protocolo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de </a:t>
            </a:r>
            <a:r>
              <a:rPr sz="800" spc="10" dirty="0">
                <a:latin typeface="Times New Roman"/>
                <a:cs typeface="Times New Roman"/>
              </a:rPr>
              <a:t>vigilancia sanitaria</a:t>
            </a:r>
            <a:r>
              <a:rPr sz="800" spc="15" dirty="0">
                <a:latin typeface="Times New Roman"/>
                <a:cs typeface="Times New Roman"/>
              </a:rPr>
              <a:t> específica para </a:t>
            </a:r>
            <a:r>
              <a:rPr sz="800" spc="10" dirty="0">
                <a:latin typeface="Times New Roman"/>
                <a:cs typeface="Times New Roman"/>
              </a:rPr>
              <a:t>los/as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trabajadores/as</a:t>
            </a:r>
            <a:r>
              <a:rPr sz="800" spc="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expuestos a agentes </a:t>
            </a:r>
            <a:r>
              <a:rPr sz="800" spc="10" dirty="0">
                <a:latin typeface="Times New Roman"/>
                <a:cs typeface="Times New Roman"/>
              </a:rPr>
              <a:t>biológicos»,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en diciembre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de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2001.</a:t>
            </a:r>
            <a:endParaRPr sz="800" dirty="0">
              <a:latin typeface="Times New Roman"/>
              <a:cs typeface="Times New Roman"/>
            </a:endParaRPr>
          </a:p>
          <a:p>
            <a:pPr marL="74295" indent="-62230">
              <a:spcBef>
                <a:spcPts val="545"/>
              </a:spcBef>
              <a:buChar char="-"/>
              <a:tabLst>
                <a:tab pos="74930" algn="l"/>
              </a:tabLst>
            </a:pPr>
            <a:r>
              <a:rPr sz="800" spc="15" dirty="0">
                <a:latin typeface="Times New Roman"/>
                <a:cs typeface="Times New Roman"/>
              </a:rPr>
              <a:t>Grupo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de </a:t>
            </a:r>
            <a:r>
              <a:rPr sz="800" spc="10" dirty="0">
                <a:latin typeface="Times New Roman"/>
                <a:cs typeface="Times New Roman"/>
              </a:rPr>
              <a:t>trabajo</a:t>
            </a:r>
            <a:r>
              <a:rPr sz="800" spc="15" dirty="0">
                <a:latin typeface="Times New Roman"/>
                <a:cs typeface="Times New Roman"/>
              </a:rPr>
              <a:t> de </a:t>
            </a:r>
            <a:r>
              <a:rPr sz="800" spc="10" dirty="0">
                <a:latin typeface="Times New Roman"/>
                <a:cs typeface="Times New Roman"/>
              </a:rPr>
              <a:t>la</a:t>
            </a:r>
            <a:r>
              <a:rPr sz="800" spc="15" dirty="0">
                <a:latin typeface="Times New Roman"/>
                <a:cs typeface="Times New Roman"/>
              </a:rPr>
              <a:t> Ponencia</a:t>
            </a:r>
            <a:r>
              <a:rPr sz="800" spc="1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de Programa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y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Registro de</a:t>
            </a:r>
            <a:r>
              <a:rPr sz="800" dirty="0">
                <a:latin typeface="Times New Roman"/>
                <a:cs typeface="Times New Roman"/>
              </a:rPr>
              <a:t> </a:t>
            </a:r>
            <a:r>
              <a:rPr sz="800" spc="5" dirty="0">
                <a:latin typeface="Times New Roman"/>
                <a:cs typeface="Times New Roman"/>
              </a:rPr>
              <a:t>Vacunaciones.</a:t>
            </a:r>
            <a:r>
              <a:rPr sz="800" spc="-5" dirty="0">
                <a:latin typeface="Times New Roman"/>
                <a:cs typeface="Times New Roman"/>
              </a:rPr>
              <a:t> </a:t>
            </a:r>
            <a:r>
              <a:rPr sz="800" spc="5" dirty="0">
                <a:latin typeface="Times New Roman"/>
                <a:cs typeface="Times New Roman"/>
              </a:rPr>
              <a:t>Vacunación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en trabajadores</a:t>
            </a:r>
            <a:r>
              <a:rPr sz="800" spc="10" dirty="0">
                <a:latin typeface="Times New Roman"/>
                <a:cs typeface="Times New Roman"/>
              </a:rPr>
              <a:t> sanitarios. </a:t>
            </a:r>
            <a:r>
              <a:rPr sz="800" spc="15" dirty="0">
                <a:latin typeface="Times New Roman"/>
                <a:cs typeface="Times New Roman"/>
              </a:rPr>
              <a:t>Comisión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de Salud Pública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del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Consejo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Times New Roman"/>
                <a:cs typeface="Times New Roman"/>
              </a:rPr>
              <a:t>Interterritorial</a:t>
            </a:r>
            <a:r>
              <a:rPr sz="800" spc="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del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Sistema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Nacional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de Salud.</a:t>
            </a:r>
            <a:r>
              <a:rPr sz="800" spc="1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Ministerio</a:t>
            </a:r>
            <a:r>
              <a:rPr sz="800" spc="2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de Sanidad,</a:t>
            </a:r>
            <a:r>
              <a:rPr sz="800" spc="1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Times New Roman"/>
                <a:cs typeface="Times New Roman"/>
              </a:rPr>
              <a:t>Servicios Sociales e Igualdad, 2017.</a:t>
            </a:r>
            <a:endParaRPr sz="800" dirty="0">
              <a:latin typeface="Times New Roman"/>
              <a:cs typeface="Times New Roman"/>
            </a:endParaRPr>
          </a:p>
        </p:txBody>
      </p:sp>
      <p:graphicFrame>
        <p:nvGraphicFramePr>
          <p:cNvPr id="30" name="object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4902184"/>
              </p:ext>
            </p:extLst>
          </p:nvPr>
        </p:nvGraphicFramePr>
        <p:xfrm>
          <a:off x="9177282" y="7232650"/>
          <a:ext cx="5495925" cy="13630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9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8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39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HBsAg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&gt;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mUI/mL</a:t>
                      </a:r>
                    </a:p>
                  </a:txBody>
                  <a:tcPr marL="0" marR="0" marT="36194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Hbs&lt;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mUI/mL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246"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(%)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129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(70,1%)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55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(29,9%)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368"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Edad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media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+-DE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32,20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+-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9,87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36,54+-</a:t>
                      </a:r>
                      <a:r>
                        <a:rPr sz="12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9,94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246"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Mujeres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98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38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5246"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Hombres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31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17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1" name="object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7297840"/>
              </p:ext>
            </p:extLst>
          </p:nvPr>
        </p:nvGraphicFramePr>
        <p:xfrm>
          <a:off x="9177282" y="9947541"/>
          <a:ext cx="5497827" cy="78769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1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7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26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21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4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82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 dirty="0">
                        <a:latin typeface="Times New Roman"/>
                        <a:cs typeface="Times New Roman"/>
                      </a:endParaRPr>
                    </a:p>
                    <a:p>
                      <a:pPr marL="144780">
                        <a:lnSpc>
                          <a:spcPct val="100000"/>
                        </a:lnSpc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HBsAg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&gt;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mUI/mL</a:t>
                      </a: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 dirty="0">
                        <a:latin typeface="Times New Roman"/>
                        <a:cs typeface="Times New Roman"/>
                      </a:endParaRPr>
                    </a:p>
                    <a:p>
                      <a:pPr marL="367030">
                        <a:lnSpc>
                          <a:spcPct val="100000"/>
                        </a:lnSpc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Hbs&lt;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mUI/mL</a:t>
                      </a: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0396">
                <a:tc>
                  <a:txBody>
                    <a:bodyPr/>
                    <a:lstStyle/>
                    <a:p>
                      <a:pPr marL="29845" marR="502284">
                        <a:lnSpc>
                          <a:spcPct val="115999"/>
                        </a:lnSpc>
                        <a:spcBef>
                          <a:spcPts val="55"/>
                        </a:spcBef>
                      </a:pP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FACULTATIVO 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RESIDENTE</a:t>
                      </a:r>
                      <a:r>
                        <a:rPr sz="12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(MIR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1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ADAO)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(n=51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)</a:t>
                      </a: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80,9%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(n=12)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41275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19,1%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323"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A.T.S./D.U.E.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123189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(n=26)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81,2%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13398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(n=6)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41275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18,8%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294">
                <a:tc>
                  <a:txBody>
                    <a:bodyPr/>
                    <a:lstStyle/>
                    <a:p>
                      <a:pPr marL="29845" marR="848360">
                        <a:lnSpc>
                          <a:spcPct val="115999"/>
                        </a:lnSpc>
                        <a:spcBef>
                          <a:spcPts val="5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AUXILIAR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DE  ENFERMERIA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123189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(n=15)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71,4%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13398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(n=6)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41275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28,6%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1716">
                <a:tc>
                  <a:txBody>
                    <a:bodyPr/>
                    <a:lstStyle/>
                    <a:p>
                      <a:pPr marL="29845" marR="276225">
                        <a:lnSpc>
                          <a:spcPct val="115999"/>
                        </a:lnSpc>
                        <a:spcBef>
                          <a:spcPts val="55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T.E.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LAB,AP,FERM.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RADIO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123189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(n=18)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90%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13398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(n=2)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10%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3320">
                <a:tc>
                  <a:txBody>
                    <a:bodyPr/>
                    <a:lstStyle/>
                    <a:p>
                      <a:pPr marL="29845" marR="219075">
                        <a:lnSpc>
                          <a:spcPct val="115999"/>
                        </a:lnSpc>
                        <a:spcBef>
                          <a:spcPts val="5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ENFERMERO 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FORMACIÓN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(1</a:t>
                      </a:r>
                      <a:r>
                        <a:rPr sz="1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ADAO)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(n=6)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40%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13398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(n=9)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60%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323"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FEA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(n=7)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87,5%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13398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(n=1)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41275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12,5%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4264"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CELADOR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(n=3)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50%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13398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(n=3)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50%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8353">
                <a:tc>
                  <a:txBody>
                    <a:bodyPr/>
                    <a:lstStyle/>
                    <a:p>
                      <a:pPr marL="29845" marR="356870">
                        <a:lnSpc>
                          <a:spcPct val="115999"/>
                        </a:lnSpc>
                        <a:spcBef>
                          <a:spcPts val="5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TECNICO 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ES</a:t>
                      </a:r>
                      <a:r>
                        <a:rPr sz="1200" spc="-135" dirty="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.MAN</a:t>
                      </a:r>
                      <a:r>
                        <a:rPr sz="1200" spc="-85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ED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200" spc="-95" dirty="0">
                          <a:latin typeface="Times New Roman"/>
                          <a:cs typeface="Times New Roman"/>
                        </a:rPr>
                        <a:t>F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.I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ST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(n=0)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13398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(n=6)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43180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100%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8294">
                <a:tc>
                  <a:txBody>
                    <a:bodyPr/>
                    <a:lstStyle/>
                    <a:p>
                      <a:pPr marL="29845" marR="516890">
                        <a:lnSpc>
                          <a:spcPct val="115999"/>
                        </a:lnSpc>
                        <a:spcBef>
                          <a:spcPts val="5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AUXILIAR 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ADMINISTR</a:t>
                      </a:r>
                      <a:r>
                        <a:rPr sz="1200" spc="-14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TIVO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(n=0)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13398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(n=3)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43180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100%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4264"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PINCHE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(n=1)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33%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13398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(n=2)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66%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4323"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FISIOTERAPEUTA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(n=1)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50%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13398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(n=1)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50%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94323"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TELEFONISTA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(n=0)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13398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(n=1)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43180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100%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7481"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TRABAJADOR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SOCIAL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(n=0)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13398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(n=1)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R="384810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100%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88294">
                <a:tc>
                  <a:txBody>
                    <a:bodyPr/>
                    <a:lstStyle/>
                    <a:p>
                      <a:pPr marL="29845" marR="636270">
                        <a:lnSpc>
                          <a:spcPct val="115999"/>
                        </a:lnSpc>
                        <a:spcBef>
                          <a:spcPts val="5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ACABADO 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CONSTRUCCI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Ó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(n=0)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13398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(n=1)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R="384810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100%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88294">
                <a:tc>
                  <a:txBody>
                    <a:bodyPr/>
                    <a:lstStyle/>
                    <a:p>
                      <a:pPr marL="29845" marR="254635">
                        <a:lnSpc>
                          <a:spcPct val="115999"/>
                        </a:lnSpc>
                        <a:spcBef>
                          <a:spcPts val="5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PERSONAL</a:t>
                      </a:r>
                      <a:r>
                        <a:rPr sz="1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sz="1200" spc="-15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spc="-160" dirty="0">
                          <a:latin typeface="Times New Roman"/>
                          <a:cs typeface="Times New Roman"/>
                        </a:rPr>
                        <a:t>V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ADO</a:t>
                      </a:r>
                      <a:r>
                        <a:rPr sz="1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Y  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PLANCHADO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(n=0)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13398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(n=1)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R="384810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100%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88353">
                <a:tc>
                  <a:txBody>
                    <a:bodyPr/>
                    <a:lstStyle/>
                    <a:p>
                      <a:pPr marL="29845" marR="123825">
                        <a:lnSpc>
                          <a:spcPct val="115999"/>
                        </a:lnSpc>
                        <a:spcBef>
                          <a:spcPts val="5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SUBDIREC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OR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MEDICO  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G.1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(n=1)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100%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13398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5" dirty="0">
                          <a:latin typeface="Times New Roman"/>
                          <a:cs typeface="Times New Roman"/>
                        </a:rPr>
                        <a:t>(n=0)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-</a:t>
                      </a:r>
                    </a:p>
                  </a:txBody>
                  <a:tcPr marL="0" marR="0" marT="3619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DE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grpSp>
        <p:nvGrpSpPr>
          <p:cNvPr id="2" name="Grupo 1">
            <a:extLst>
              <a:ext uri="{FF2B5EF4-FFF2-40B4-BE49-F238E27FC236}">
                <a16:creationId xmlns:a16="http://schemas.microsoft.com/office/drawing/2014/main" id="{38E6B114-24C5-B7D7-DE73-7A5A596575F2}"/>
              </a:ext>
            </a:extLst>
          </p:cNvPr>
          <p:cNvGrpSpPr/>
          <p:nvPr/>
        </p:nvGrpSpPr>
        <p:grpSpPr>
          <a:xfrm>
            <a:off x="11280115" y="9459595"/>
            <a:ext cx="1334135" cy="363855"/>
            <a:chOff x="11266962" y="9515320"/>
            <a:chExt cx="1334135" cy="363855"/>
          </a:xfrm>
        </p:grpSpPr>
        <p:grpSp>
          <p:nvGrpSpPr>
            <p:cNvPr id="33" name="object 33"/>
            <p:cNvGrpSpPr/>
            <p:nvPr/>
          </p:nvGrpSpPr>
          <p:grpSpPr>
            <a:xfrm>
              <a:off x="11266962" y="9515320"/>
              <a:ext cx="1334135" cy="363855"/>
              <a:chOff x="11368351" y="9064823"/>
              <a:chExt cx="1334135" cy="363855"/>
            </a:xfrm>
          </p:grpSpPr>
          <p:sp>
            <p:nvSpPr>
              <p:cNvPr id="34" name="object 34"/>
              <p:cNvSpPr/>
              <p:nvPr/>
            </p:nvSpPr>
            <p:spPr>
              <a:xfrm>
                <a:off x="11368351" y="9064823"/>
                <a:ext cx="1334135" cy="363855"/>
              </a:xfrm>
              <a:custGeom>
                <a:avLst/>
                <a:gdLst/>
                <a:ahLst/>
                <a:cxnLst/>
                <a:rect l="l" t="t" r="r" b="b"/>
                <a:pathLst>
                  <a:path w="1334134" h="363854">
                    <a:moveTo>
                      <a:pt x="1273394" y="0"/>
                    </a:moveTo>
                    <a:lnTo>
                      <a:pt x="60637" y="0"/>
                    </a:lnTo>
                    <a:lnTo>
                      <a:pt x="37025" y="4762"/>
                    </a:lnTo>
                    <a:lnTo>
                      <a:pt x="17752" y="17752"/>
                    </a:lnTo>
                    <a:lnTo>
                      <a:pt x="4762" y="37025"/>
                    </a:lnTo>
                    <a:lnTo>
                      <a:pt x="0" y="60637"/>
                    </a:lnTo>
                    <a:lnTo>
                      <a:pt x="0" y="303189"/>
                    </a:lnTo>
                    <a:lnTo>
                      <a:pt x="4762" y="326801"/>
                    </a:lnTo>
                    <a:lnTo>
                      <a:pt x="17752" y="346074"/>
                    </a:lnTo>
                    <a:lnTo>
                      <a:pt x="37025" y="359064"/>
                    </a:lnTo>
                    <a:lnTo>
                      <a:pt x="60637" y="363826"/>
                    </a:lnTo>
                    <a:lnTo>
                      <a:pt x="1273394" y="363826"/>
                    </a:lnTo>
                    <a:lnTo>
                      <a:pt x="1297006" y="359064"/>
                    </a:lnTo>
                    <a:lnTo>
                      <a:pt x="1316279" y="346074"/>
                    </a:lnTo>
                    <a:lnTo>
                      <a:pt x="1329269" y="326801"/>
                    </a:lnTo>
                    <a:lnTo>
                      <a:pt x="1334032" y="303189"/>
                    </a:lnTo>
                    <a:lnTo>
                      <a:pt x="1334032" y="60637"/>
                    </a:lnTo>
                    <a:lnTo>
                      <a:pt x="1329269" y="37025"/>
                    </a:lnTo>
                    <a:lnTo>
                      <a:pt x="1316279" y="17752"/>
                    </a:lnTo>
                    <a:lnTo>
                      <a:pt x="1297006" y="4762"/>
                    </a:lnTo>
                    <a:lnTo>
                      <a:pt x="1273394" y="0"/>
                    </a:lnTo>
                    <a:close/>
                  </a:path>
                </a:pathLst>
              </a:custGeom>
              <a:solidFill>
                <a:srgbClr val="DEF0F6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35" name="object 35"/>
              <p:cNvSpPr/>
              <p:nvPr/>
            </p:nvSpPr>
            <p:spPr>
              <a:xfrm>
                <a:off x="11368351" y="9064823"/>
                <a:ext cx="1334135" cy="363855"/>
              </a:xfrm>
              <a:custGeom>
                <a:avLst/>
                <a:gdLst/>
                <a:ahLst/>
                <a:cxnLst/>
                <a:rect l="l" t="t" r="r" b="b"/>
                <a:pathLst>
                  <a:path w="1334134" h="363854">
                    <a:moveTo>
                      <a:pt x="0" y="60637"/>
                    </a:moveTo>
                    <a:lnTo>
                      <a:pt x="4762" y="37025"/>
                    </a:lnTo>
                    <a:lnTo>
                      <a:pt x="17752" y="17752"/>
                    </a:lnTo>
                    <a:lnTo>
                      <a:pt x="37025" y="4762"/>
                    </a:lnTo>
                    <a:lnTo>
                      <a:pt x="60637" y="0"/>
                    </a:lnTo>
                    <a:lnTo>
                      <a:pt x="1273394" y="0"/>
                    </a:lnTo>
                    <a:lnTo>
                      <a:pt x="1297006" y="4762"/>
                    </a:lnTo>
                    <a:lnTo>
                      <a:pt x="1316279" y="17752"/>
                    </a:lnTo>
                    <a:lnTo>
                      <a:pt x="1329269" y="37025"/>
                    </a:lnTo>
                    <a:lnTo>
                      <a:pt x="1334032" y="60637"/>
                    </a:lnTo>
                    <a:lnTo>
                      <a:pt x="1334032" y="303189"/>
                    </a:lnTo>
                    <a:lnTo>
                      <a:pt x="1329269" y="326801"/>
                    </a:lnTo>
                    <a:lnTo>
                      <a:pt x="1316279" y="346074"/>
                    </a:lnTo>
                    <a:lnTo>
                      <a:pt x="1297006" y="359064"/>
                    </a:lnTo>
                    <a:lnTo>
                      <a:pt x="1273394" y="363826"/>
                    </a:lnTo>
                    <a:lnTo>
                      <a:pt x="60637" y="363826"/>
                    </a:lnTo>
                    <a:lnTo>
                      <a:pt x="37025" y="359064"/>
                    </a:lnTo>
                    <a:lnTo>
                      <a:pt x="17752" y="346074"/>
                    </a:lnTo>
                    <a:lnTo>
                      <a:pt x="4762" y="326801"/>
                    </a:lnTo>
                    <a:lnTo>
                      <a:pt x="0" y="303189"/>
                    </a:lnTo>
                    <a:lnTo>
                      <a:pt x="0" y="60637"/>
                    </a:lnTo>
                    <a:close/>
                  </a:path>
                </a:pathLst>
              </a:custGeom>
              <a:ln w="17730">
                <a:solidFill>
                  <a:srgbClr val="2E5496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6" name="object 36"/>
            <p:cNvSpPr txBox="1"/>
            <p:nvPr/>
          </p:nvSpPr>
          <p:spPr>
            <a:xfrm>
              <a:off x="11563077" y="9577867"/>
              <a:ext cx="746125" cy="23876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1400" b="1" spc="-110" dirty="0">
                  <a:latin typeface="Times New Roman"/>
                  <a:cs typeface="Times New Roman"/>
                </a:rPr>
                <a:t>T</a:t>
              </a:r>
              <a:r>
                <a:rPr sz="1400" b="1" spc="-5" dirty="0">
                  <a:latin typeface="Times New Roman"/>
                  <a:cs typeface="Times New Roman"/>
                </a:rPr>
                <a:t>ABLA</a:t>
              </a:r>
              <a:r>
                <a:rPr sz="1400" b="1" spc="-85" dirty="0">
                  <a:latin typeface="Times New Roman"/>
                  <a:cs typeface="Times New Roman"/>
                </a:rPr>
                <a:t> </a:t>
              </a:r>
              <a:r>
                <a:rPr sz="1400" b="1" spc="-5" dirty="0">
                  <a:latin typeface="Times New Roman"/>
                  <a:cs typeface="Times New Roman"/>
                </a:rPr>
                <a:t>2</a:t>
              </a:r>
              <a:endParaRPr sz="1400" dirty="0">
                <a:latin typeface="Times New Roman"/>
                <a:cs typeface="Times New Roman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9084BB1F-B069-3026-5670-E9C2D0BA117B}"/>
              </a:ext>
            </a:extLst>
          </p:cNvPr>
          <p:cNvGrpSpPr/>
          <p:nvPr/>
        </p:nvGrpSpPr>
        <p:grpSpPr>
          <a:xfrm>
            <a:off x="11249286" y="6638944"/>
            <a:ext cx="1351915" cy="381635"/>
            <a:chOff x="11249232" y="7097451"/>
            <a:chExt cx="1351915" cy="381635"/>
          </a:xfrm>
        </p:grpSpPr>
        <p:grpSp>
          <p:nvGrpSpPr>
            <p:cNvPr id="37" name="object 37"/>
            <p:cNvGrpSpPr/>
            <p:nvPr/>
          </p:nvGrpSpPr>
          <p:grpSpPr>
            <a:xfrm>
              <a:off x="11249232" y="7097451"/>
              <a:ext cx="1351915" cy="381635"/>
              <a:chOff x="11255232" y="6754557"/>
              <a:chExt cx="1351915" cy="381635"/>
            </a:xfrm>
          </p:grpSpPr>
          <p:sp>
            <p:nvSpPr>
              <p:cNvPr id="38" name="object 38"/>
              <p:cNvSpPr/>
              <p:nvPr/>
            </p:nvSpPr>
            <p:spPr>
              <a:xfrm>
                <a:off x="11264097" y="6763422"/>
                <a:ext cx="1334135" cy="363855"/>
              </a:xfrm>
              <a:custGeom>
                <a:avLst/>
                <a:gdLst/>
                <a:ahLst/>
                <a:cxnLst/>
                <a:rect l="l" t="t" r="r" b="b"/>
                <a:pathLst>
                  <a:path w="1334134" h="363854">
                    <a:moveTo>
                      <a:pt x="1273394" y="0"/>
                    </a:moveTo>
                    <a:lnTo>
                      <a:pt x="60637" y="0"/>
                    </a:lnTo>
                    <a:lnTo>
                      <a:pt x="37025" y="4762"/>
                    </a:lnTo>
                    <a:lnTo>
                      <a:pt x="17752" y="17752"/>
                    </a:lnTo>
                    <a:lnTo>
                      <a:pt x="4762" y="37025"/>
                    </a:lnTo>
                    <a:lnTo>
                      <a:pt x="0" y="60637"/>
                    </a:lnTo>
                    <a:lnTo>
                      <a:pt x="0" y="303189"/>
                    </a:lnTo>
                    <a:lnTo>
                      <a:pt x="4762" y="326801"/>
                    </a:lnTo>
                    <a:lnTo>
                      <a:pt x="17752" y="346074"/>
                    </a:lnTo>
                    <a:lnTo>
                      <a:pt x="37025" y="359064"/>
                    </a:lnTo>
                    <a:lnTo>
                      <a:pt x="60637" y="363826"/>
                    </a:lnTo>
                    <a:lnTo>
                      <a:pt x="1273394" y="363826"/>
                    </a:lnTo>
                    <a:lnTo>
                      <a:pt x="1297006" y="359064"/>
                    </a:lnTo>
                    <a:lnTo>
                      <a:pt x="1316279" y="346074"/>
                    </a:lnTo>
                    <a:lnTo>
                      <a:pt x="1329269" y="326801"/>
                    </a:lnTo>
                    <a:lnTo>
                      <a:pt x="1334032" y="303189"/>
                    </a:lnTo>
                    <a:lnTo>
                      <a:pt x="1334032" y="60637"/>
                    </a:lnTo>
                    <a:lnTo>
                      <a:pt x="1329269" y="37025"/>
                    </a:lnTo>
                    <a:lnTo>
                      <a:pt x="1316279" y="17752"/>
                    </a:lnTo>
                    <a:lnTo>
                      <a:pt x="1297006" y="4762"/>
                    </a:lnTo>
                    <a:lnTo>
                      <a:pt x="1273394" y="0"/>
                    </a:lnTo>
                    <a:close/>
                  </a:path>
                </a:pathLst>
              </a:custGeom>
              <a:solidFill>
                <a:srgbClr val="DEF0F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39"/>
              <p:cNvSpPr/>
              <p:nvPr/>
            </p:nvSpPr>
            <p:spPr>
              <a:xfrm>
                <a:off x="11264097" y="6763422"/>
                <a:ext cx="1334135" cy="363855"/>
              </a:xfrm>
              <a:custGeom>
                <a:avLst/>
                <a:gdLst/>
                <a:ahLst/>
                <a:cxnLst/>
                <a:rect l="l" t="t" r="r" b="b"/>
                <a:pathLst>
                  <a:path w="1334134" h="363854">
                    <a:moveTo>
                      <a:pt x="0" y="60637"/>
                    </a:moveTo>
                    <a:lnTo>
                      <a:pt x="4762" y="37025"/>
                    </a:lnTo>
                    <a:lnTo>
                      <a:pt x="17752" y="17752"/>
                    </a:lnTo>
                    <a:lnTo>
                      <a:pt x="37025" y="4762"/>
                    </a:lnTo>
                    <a:lnTo>
                      <a:pt x="60637" y="0"/>
                    </a:lnTo>
                    <a:lnTo>
                      <a:pt x="1273394" y="0"/>
                    </a:lnTo>
                    <a:lnTo>
                      <a:pt x="1297006" y="4762"/>
                    </a:lnTo>
                    <a:lnTo>
                      <a:pt x="1316279" y="17752"/>
                    </a:lnTo>
                    <a:lnTo>
                      <a:pt x="1329269" y="37025"/>
                    </a:lnTo>
                    <a:lnTo>
                      <a:pt x="1334032" y="60637"/>
                    </a:lnTo>
                    <a:lnTo>
                      <a:pt x="1334032" y="303189"/>
                    </a:lnTo>
                    <a:lnTo>
                      <a:pt x="1329269" y="326801"/>
                    </a:lnTo>
                    <a:lnTo>
                      <a:pt x="1316279" y="346074"/>
                    </a:lnTo>
                    <a:lnTo>
                      <a:pt x="1297006" y="359064"/>
                    </a:lnTo>
                    <a:lnTo>
                      <a:pt x="1273394" y="363826"/>
                    </a:lnTo>
                    <a:lnTo>
                      <a:pt x="60637" y="363826"/>
                    </a:lnTo>
                    <a:lnTo>
                      <a:pt x="37025" y="359064"/>
                    </a:lnTo>
                    <a:lnTo>
                      <a:pt x="17752" y="346074"/>
                    </a:lnTo>
                    <a:lnTo>
                      <a:pt x="4762" y="326801"/>
                    </a:lnTo>
                    <a:lnTo>
                      <a:pt x="0" y="303189"/>
                    </a:lnTo>
                    <a:lnTo>
                      <a:pt x="0" y="60637"/>
                    </a:lnTo>
                    <a:close/>
                  </a:path>
                </a:pathLst>
              </a:custGeom>
              <a:ln w="17730">
                <a:solidFill>
                  <a:srgbClr val="2E5496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40" name="object 40"/>
            <p:cNvSpPr txBox="1"/>
            <p:nvPr/>
          </p:nvSpPr>
          <p:spPr>
            <a:xfrm>
              <a:off x="11552101" y="7168863"/>
              <a:ext cx="746125" cy="23876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1400" b="1" spc="-110" dirty="0">
                  <a:latin typeface="Times New Roman"/>
                  <a:cs typeface="Times New Roman"/>
                </a:rPr>
                <a:t>T</a:t>
              </a:r>
              <a:r>
                <a:rPr sz="1400" b="1" spc="-5" dirty="0">
                  <a:latin typeface="Times New Roman"/>
                  <a:cs typeface="Times New Roman"/>
                </a:rPr>
                <a:t>ABLA</a:t>
              </a:r>
              <a:r>
                <a:rPr sz="1400" b="1" spc="-85" dirty="0">
                  <a:latin typeface="Times New Roman"/>
                  <a:cs typeface="Times New Roman"/>
                </a:rPr>
                <a:t> </a:t>
              </a:r>
              <a:r>
                <a:rPr sz="1400" b="1" spc="-5" dirty="0">
                  <a:latin typeface="Times New Roman"/>
                  <a:cs typeface="Times New Roman"/>
                </a:rPr>
                <a:t>1</a:t>
              </a:r>
              <a:endParaRPr sz="1400" dirty="0">
                <a:latin typeface="Times New Roman"/>
                <a:cs typeface="Times New Roman"/>
              </a:endParaRPr>
            </a:p>
          </p:txBody>
        </p:sp>
      </p:grpSp>
      <p:sp>
        <p:nvSpPr>
          <p:cNvPr id="42" name="Rectángulo 41">
            <a:extLst>
              <a:ext uri="{FF2B5EF4-FFF2-40B4-BE49-F238E27FC236}">
                <a16:creationId xmlns:a16="http://schemas.microsoft.com/office/drawing/2014/main" id="{2486C62F-D9CD-D60F-661B-6419D0898B43}"/>
              </a:ext>
            </a:extLst>
          </p:cNvPr>
          <p:cNvSpPr/>
          <p:nvPr/>
        </p:nvSpPr>
        <p:spPr>
          <a:xfrm>
            <a:off x="9287455" y="310089"/>
            <a:ext cx="5495925" cy="2116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7" name="Imagen 46">
            <a:extLst>
              <a:ext uri="{FF2B5EF4-FFF2-40B4-BE49-F238E27FC236}">
                <a16:creationId xmlns:a16="http://schemas.microsoft.com/office/drawing/2014/main" id="{418427E2-2D37-1B99-24CF-9FAE6C5F3F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05"/>
            <a:ext cx="15074900" cy="2096353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636F07D1-A092-2FD2-C6C3-238B449AC1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263" y="2121873"/>
            <a:ext cx="13704996" cy="1755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396A6BE-2B36-FFE7-D932-2FB31059612B}"/>
              </a:ext>
            </a:extLst>
          </p:cNvPr>
          <p:cNvSpPr txBox="1"/>
          <p:nvPr/>
        </p:nvSpPr>
        <p:spPr>
          <a:xfrm>
            <a:off x="443608" y="425711"/>
            <a:ext cx="14485242" cy="17286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50495" marR="139700" algn="ctr">
              <a:lnSpc>
                <a:spcPct val="100699"/>
              </a:lnSpc>
              <a:spcBef>
                <a:spcPts val="90"/>
              </a:spcBef>
            </a:pPr>
            <a:endParaRPr sz="1100" dirty="0">
              <a:latin typeface="Times New Roman"/>
              <a:cs typeface="Times New Roman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04710F4-B5FB-6F94-EC43-B8A4E992B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2090" y="9094895"/>
            <a:ext cx="2950720" cy="191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413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399</TotalTime>
  <Words>1457</Words>
  <Application>Microsoft Office PowerPoint</Application>
  <PresentationFormat>Personalizado</PresentationFormat>
  <Paragraphs>142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 MT</vt:lpstr>
      <vt:lpstr>Calibri</vt:lpstr>
      <vt:lpstr>Times New Roman</vt:lpstr>
      <vt:lpstr>Office Theme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 Sánchez</dc:creator>
  <cp:lastModifiedBy>ludovica de vincenzi</cp:lastModifiedBy>
  <cp:revision>8</cp:revision>
  <dcterms:created xsi:type="dcterms:W3CDTF">2023-10-14T17:09:30Z</dcterms:created>
  <dcterms:modified xsi:type="dcterms:W3CDTF">2023-10-15T11:51:45Z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2022-05-13T00:00:00Z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2023-10-14T00:00:00Z</vt:filetime>
  </property>
</Properties>
</file>