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6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20" d="100"/>
          <a:sy n="120" d="100"/>
        </p:scale>
        <p:origin x="23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hyperlink" Target="https://twitter.com/EASPsalud" TargetMode="External"/><Relationship Id="rId3" Type="http://schemas.openxmlformats.org/officeDocument/2006/relationships/image" Target="../media/image3.jpg"/><Relationship Id="rId7" Type="http://schemas.openxmlformats.org/officeDocument/2006/relationships/hyperlink" Target="https://www.facebook.com/EscuelaAndaluzaSP/" TargetMode="External"/><Relationship Id="rId12" Type="http://schemas.openxmlformats.org/officeDocument/2006/relationships/image" Target="../media/image8.png"/><Relationship Id="rId2" Type="http://schemas.openxmlformats.org/officeDocument/2006/relationships/image" Target="../media/image2.jpg"/><Relationship Id="rId16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hyperlink" Target="http://www.easp.es/suscribete/" TargetMode="External"/><Relationship Id="rId5" Type="http://schemas.openxmlformats.org/officeDocument/2006/relationships/hyperlink" Target="https://es.linkedin.com/company/escuela-andaluza-de-salud-p%C3%BAblica" TargetMode="External"/><Relationship Id="rId15" Type="http://schemas.openxmlformats.org/officeDocument/2006/relationships/hyperlink" Target="https://www.youtube.com/user/EASPsalud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4.jpg"/><Relationship Id="rId9" Type="http://schemas.openxmlformats.org/officeDocument/2006/relationships/hyperlink" Target="https://www.instagram.com/easpsalud/" TargetMode="External"/><Relationship Id="rId14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27DCE586-710D-49C5-B439-99E4E4B394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3FAC9B-B315-42CC-9847-4837FC81A8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45A5568-9376-4252-B054-28CE0906C3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C43337-15D7-4F73-921A-F0CF051B9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13/10/2023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6942E61-633D-478D-B758-557CD7EF7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67F220-1061-44D1-A229-E41A82C05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0CABD82B-62D2-45DF-9192-9AD723300A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330" y="5388117"/>
            <a:ext cx="2019481" cy="136943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285960A4-DAF5-4058-BCBA-97770411441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81" y="5280201"/>
            <a:ext cx="1888535" cy="1585266"/>
          </a:xfrm>
          <a:prstGeom prst="rect">
            <a:avLst/>
          </a:prstGeom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A2EB7A28-6B8B-4206-9E05-FF22DA6C2A43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026127" y="823894"/>
            <a:ext cx="1329993" cy="216000"/>
            <a:chOff x="0" y="0"/>
            <a:chExt cx="3925570" cy="637540"/>
          </a:xfrm>
        </p:grpSpPr>
        <p:pic>
          <p:nvPicPr>
            <p:cNvPr id="14" name="Imagen 13">
              <a:hlinkClick r:id="rId5"/>
              <a:extLst>
                <a:ext uri="{FF2B5EF4-FFF2-40B4-BE49-F238E27FC236}">
                  <a16:creationId xmlns:a16="http://schemas.microsoft.com/office/drawing/2014/main" id="{75CB4DD2-4654-491C-B869-C49CDD928F7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8050" y="66675"/>
              <a:ext cx="477520" cy="477520"/>
            </a:xfrm>
            <a:prstGeom prst="rect">
              <a:avLst/>
            </a:prstGeom>
          </p:spPr>
        </p:pic>
        <p:pic>
          <p:nvPicPr>
            <p:cNvPr id="15" name="Imagen 14">
              <a:hlinkClick r:id="rId7"/>
              <a:extLst>
                <a:ext uri="{FF2B5EF4-FFF2-40B4-BE49-F238E27FC236}">
                  <a16:creationId xmlns:a16="http://schemas.microsoft.com/office/drawing/2014/main" id="{7E5E5785-FDBC-41E9-96C5-9F6198428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6675"/>
              <a:ext cx="531495" cy="531495"/>
            </a:xfrm>
            <a:prstGeom prst="rect">
              <a:avLst/>
            </a:prstGeom>
          </p:spPr>
        </p:pic>
        <p:pic>
          <p:nvPicPr>
            <p:cNvPr id="16" name="Imagen 15">
              <a:hlinkClick r:id="rId9"/>
              <a:extLst>
                <a:ext uri="{FF2B5EF4-FFF2-40B4-BE49-F238E27FC236}">
                  <a16:creationId xmlns:a16="http://schemas.microsoft.com/office/drawing/2014/main" id="{391E9784-5665-49F4-9438-B1EC13AD73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700" y="66675"/>
              <a:ext cx="552450" cy="552450"/>
            </a:xfrm>
            <a:prstGeom prst="rect">
              <a:avLst/>
            </a:prstGeom>
          </p:spPr>
        </p:pic>
        <p:pic>
          <p:nvPicPr>
            <p:cNvPr id="17" name="Imagen 16">
              <a:hlinkClick r:id="rId11"/>
              <a:extLst>
                <a:ext uri="{FF2B5EF4-FFF2-40B4-BE49-F238E27FC236}">
                  <a16:creationId xmlns:a16="http://schemas.microsoft.com/office/drawing/2014/main" id="{111696A0-418F-4F21-B60C-C78601DB20A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2625" y="0"/>
              <a:ext cx="637540" cy="637540"/>
            </a:xfrm>
            <a:prstGeom prst="rect">
              <a:avLst/>
            </a:prstGeom>
          </p:spPr>
        </p:pic>
        <p:pic>
          <p:nvPicPr>
            <p:cNvPr id="18" name="Imagen 17">
              <a:hlinkClick r:id="rId13"/>
              <a:extLst>
                <a:ext uri="{FF2B5EF4-FFF2-40B4-BE49-F238E27FC236}">
                  <a16:creationId xmlns:a16="http://schemas.microsoft.com/office/drawing/2014/main" id="{71A159DC-4022-4736-A5D0-C835004DB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5575" y="66675"/>
              <a:ext cx="531495" cy="531495"/>
            </a:xfrm>
            <a:prstGeom prst="rect">
              <a:avLst/>
            </a:prstGeom>
          </p:spPr>
        </p:pic>
        <p:pic>
          <p:nvPicPr>
            <p:cNvPr id="19" name="Imagen 18">
              <a:hlinkClick r:id="rId15"/>
              <a:extLst>
                <a:ext uri="{FF2B5EF4-FFF2-40B4-BE49-F238E27FC236}">
                  <a16:creationId xmlns:a16="http://schemas.microsoft.com/office/drawing/2014/main" id="{23CDE16D-1C22-41EB-BDC3-58535DC664E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3500" y="66675"/>
              <a:ext cx="499110" cy="499110"/>
            </a:xfrm>
            <a:prstGeom prst="rect">
              <a:avLst/>
            </a:prstGeom>
          </p:spPr>
        </p:pic>
      </p:grp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D78CA50-2CDD-4F62-A9E5-355306561ED3}"/>
              </a:ext>
            </a:extLst>
          </p:cNvPr>
          <p:cNvSpPr txBox="1"/>
          <p:nvPr userDrawn="1"/>
        </p:nvSpPr>
        <p:spPr>
          <a:xfrm>
            <a:off x="1183340" y="445615"/>
            <a:ext cx="3015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46A6B6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#</a:t>
            </a:r>
            <a:r>
              <a:rPr lang="es-ES" dirty="0" err="1">
                <a:solidFill>
                  <a:srgbClr val="46A6B6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PrevenciónRiesgosSAS</a:t>
            </a:r>
            <a:endParaRPr lang="es-ES" dirty="0">
              <a:solidFill>
                <a:srgbClr val="46A6B6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339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6C55CB-3025-4BD6-9A74-566146B52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88D5726-9682-491E-8B2B-125FCD7C91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5A6B7A5-1274-4765-A071-B816A297A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13/10/2023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CAC2968-607A-4610-A62B-5E0910229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902413-2FCC-4107-8179-33416872C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5908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5F2D53E-96B0-4BB1-A169-192B3BA1D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3AAD2E7-6104-4A83-9BD0-81C101D8E4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87947F-A59C-4115-A540-86CC7F051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13/10/2023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F78906C-F72F-46EE-81EE-21E08E0A3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03CFF4B-8CB9-4E04-950F-F7666E956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3469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09E7D3-C40B-4CC5-AAA3-62F34D59B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4755B1-8F97-4493-A894-FFADEBD45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BFC0026-8AAA-4237-892B-AB258128D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13/10/2023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62988ED-DB23-44C3-AE2D-4A8C902D6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F006316-05DA-4851-B9E7-25EA3E488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0750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6B1618-9BAD-4CC5-A396-9E4DC937D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CF07954-A23D-44DB-A3BB-02260A125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87A232A-C94D-4DFC-955B-A012D5E4B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13/10/2023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44E3889-D8E0-4357-A44A-571B7895B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D9BB2F8-9208-4D2C-8239-BF40E566F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9604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326378-353F-49B4-9EC7-831229AB0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8A6A945-E97D-47AC-9423-1DEEAB7A1A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A137096-8D1C-4E8F-91BE-06178854DD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A819F33-8F72-4A2C-A3CE-6BB77EF69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13/10/2023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D694A2-773F-49CE-A34E-C3B84CFA6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909991B-271F-48F5-9AAC-0F30AE111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9888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4248F0-20D9-45F5-B9A2-BF005BEC1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8874510-A615-4168-9A04-48E520D0EC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873AB69-A763-49C2-A7B6-1E858EE6DA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96C22CF-469C-48BD-B84B-9CEBE5BF7F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9367621-5146-4D2A-8F05-E362828A5A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58A9D2F-8DB0-4F6B-BC87-06F5A7DA4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13/10/2023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B2BA62A-28AD-47DD-92F0-745406FF5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5C66EBD-EA05-433A-A6F3-8A2E4159D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1701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255E2B-402A-490B-92B7-47C058B53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AE41D9A-E493-4279-9C04-74F2BE5DB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13/10/2023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8324139-65E4-4613-BC2C-0D00E6B2B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8F69CEA-033C-41A9-8EA3-F672F5553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3766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2AFF5A5-D158-4B03-9828-28ACF35FE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13/10/2023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EF37B6F-FFBA-4851-8AAD-8349AF4F8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F2FFC8D-A4B2-4F84-B3CD-2D311A1FC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8888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305A26-578E-4C24-8F80-4948FFF7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ED0830-C4B8-497A-8957-16C3C64721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B3F938E-88DE-48A9-BC43-7656EC2F81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903B199-B8CD-4379-8009-4AF4573B0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13/10/2023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84D1828-A280-4517-BB24-BEE883CE7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932AEF-2CC3-4946-B8B2-05F0A9E3F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9446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96A93D-56C8-46F5-8E81-ADB4DA339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F5436F1-5C4C-450B-B80B-B6A747392C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BB28A2A-D736-48A0-862F-A10E5C94C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4B838F5-EA49-4B2E-BFF5-81C48F5AC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13/10/2023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1CBADA6-831E-42A5-BF9E-C3714343B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3E27B7E-D3E6-4B5D-B939-4661B7533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1814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DBB5B0B9-5C25-492E-A457-FA2246C4CBE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" y="3747"/>
            <a:ext cx="12179508" cy="6850505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6DD74E3-B307-41C3-9D21-392411869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7C6056C-6908-4A2B-9780-C503001CB2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9A02AA-69CD-4262-9539-10EDF2697C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F0CBD-6256-4F14-8A94-066E5A35E744}" type="datetimeFigureOut">
              <a:rPr lang="es-ES" smtClean="0"/>
              <a:t>13/10/2023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8C44CD8-EE0A-4CEC-951B-0AD8C39CDB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FF93C0-3168-40E0-901F-B8CF193F5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586B530-8066-4DE3-8E0B-9D342F4B70D0}"/>
              </a:ext>
            </a:extLst>
          </p:cNvPr>
          <p:cNvSpPr/>
          <p:nvPr userDrawn="1"/>
        </p:nvSpPr>
        <p:spPr>
          <a:xfrm>
            <a:off x="838200" y="196850"/>
            <a:ext cx="5000514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s-ES" sz="1400" b="1" dirty="0">
                <a:solidFill>
                  <a:srgbClr val="0E5966"/>
                </a:solidFill>
                <a:latin typeface="Teko Medium" panose="02000000000000000000" pitchFamily="2" charset="0"/>
                <a:ea typeface="DejaVu Sans Mono" panose="020B0609030804020204" pitchFamily="49" charset="0"/>
                <a:cs typeface="Teko Medium" panose="02000000000000000000" pitchFamily="2" charset="0"/>
              </a:rPr>
              <a:t>VI  JORNADAS DE PREVENCIÓN DE RIESGOS LABORALES DEL SAS</a:t>
            </a:r>
          </a:p>
          <a:p>
            <a:pPr>
              <a:lnSpc>
                <a:spcPts val="2000"/>
              </a:lnSpc>
            </a:pPr>
            <a:r>
              <a:rPr lang="es-ES" dirty="0">
                <a:solidFill>
                  <a:srgbClr val="0E5966"/>
                </a:solidFill>
                <a:latin typeface="Teko Medium" panose="02000000000000000000" pitchFamily="2" charset="0"/>
                <a:ea typeface="DejaVu Sans Mono" panose="020B0609030804020204" pitchFamily="49" charset="0"/>
                <a:cs typeface="Teko Medium" panose="02000000000000000000" pitchFamily="2" charset="0"/>
              </a:rPr>
              <a:t> </a:t>
            </a:r>
            <a:r>
              <a:rPr lang="es-ES" sz="1200" b="1" dirty="0">
                <a:solidFill>
                  <a:srgbClr val="46A6B6"/>
                </a:solidFill>
                <a:latin typeface="Calibri" panose="020F0502020204030204" pitchFamily="34" charset="0"/>
                <a:ea typeface="NSimSun" panose="02010609030101010101" pitchFamily="49" charset="-122"/>
              </a:rPr>
              <a:t>AVANZANDO EN PREVENCIÓN, CRECIENDO EN SALUD</a:t>
            </a:r>
            <a:endParaRPr lang="es-ES" sz="1200" dirty="0">
              <a:solidFill>
                <a:srgbClr val="46A6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691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AB77CD0-DDE0-4B4A-BB24-0F00F3C44E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351" y="3807312"/>
            <a:ext cx="6951306" cy="1800000"/>
          </a:xfrm>
        </p:spPr>
        <p:txBody>
          <a:bodyPr>
            <a:normAutofit lnSpcReduction="10000"/>
          </a:bodyPr>
          <a:lstStyle/>
          <a:p>
            <a:pPr algn="l"/>
            <a:r>
              <a:rPr lang="es-ES" sz="4400" dirty="0"/>
              <a:t>I.O. Evaluación General de Riesgos Psicosociales en Centro Sanitario del S.A.S. 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F088C7D1-92DA-41BC-9838-000A7819B5E3}"/>
              </a:ext>
            </a:extLst>
          </p:cNvPr>
          <p:cNvSpPr txBox="1">
            <a:spLocks/>
          </p:cNvSpPr>
          <p:nvPr/>
        </p:nvSpPr>
        <p:spPr>
          <a:xfrm>
            <a:off x="1082351" y="5592569"/>
            <a:ext cx="6951306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dirty="0"/>
              <a:t>Autores</a:t>
            </a:r>
          </a:p>
          <a:p>
            <a:pPr algn="l"/>
            <a:r>
              <a:rPr lang="es-ES" dirty="0"/>
              <a:t>FCO. ARANDA VILLEGAS-SEBASTIAN GONZALEZ</a:t>
            </a:r>
          </a:p>
        </p:txBody>
      </p:sp>
    </p:spTree>
    <p:extLst>
      <p:ext uri="{BB962C8B-B14F-4D97-AF65-F5344CB8AC3E}">
        <p14:creationId xmlns:p14="http://schemas.microsoft.com/office/powerpoint/2010/main" val="1973659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C688E3-4D30-4078-85F7-CDA2BA6C5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83" y="64409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>
                <a:solidFill>
                  <a:schemeClr val="accent1">
                    <a:lumMod val="75000"/>
                  </a:schemeClr>
                </a:solidFill>
              </a:rPr>
              <a:t>INTRODUCCIÓN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8C376CCE-2C47-434A-AD49-4A4361083B09}"/>
              </a:ext>
            </a:extLst>
          </p:cNvPr>
          <p:cNvSpPr txBox="1">
            <a:spLocks/>
          </p:cNvSpPr>
          <p:nvPr/>
        </p:nvSpPr>
        <p:spPr>
          <a:xfrm>
            <a:off x="1163752" y="235101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" sz="2800" b="1" dirty="0"/>
              <a:t>Cambios organizativos en las plantillas UPRL S.A.S.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s-ES" sz="2800" b="1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" sz="2800" b="1" dirty="0"/>
              <a:t>Actualmente son varios </a:t>
            </a:r>
            <a:r>
              <a:rPr lang="es-ES" sz="2800" b="1" dirty="0" err="1"/>
              <a:t>Téc</a:t>
            </a:r>
            <a:r>
              <a:rPr lang="es-ES" sz="2800" b="1" dirty="0"/>
              <a:t>. </a:t>
            </a:r>
            <a:r>
              <a:rPr lang="es-ES" sz="2800" b="1" dirty="0" err="1"/>
              <a:t>Sup</a:t>
            </a:r>
            <a:r>
              <a:rPr lang="es-ES" sz="2800" b="1" dirty="0"/>
              <a:t>. PRL ERGO/PSICO en cada provincia.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s-ES" sz="2800" b="1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" sz="2800" b="1" dirty="0"/>
              <a:t>PROD 28 pensado para una realidad diferente: 1 solo </a:t>
            </a:r>
            <a:r>
              <a:rPr lang="es-ES" sz="2800" b="1" dirty="0" err="1"/>
              <a:t>Téc</a:t>
            </a:r>
            <a:r>
              <a:rPr lang="es-ES" sz="2800" b="1" dirty="0"/>
              <a:t>. Provincial.</a:t>
            </a:r>
          </a:p>
          <a:p>
            <a:r>
              <a:rPr lang="es-ES" sz="2800" b="1" dirty="0"/>
              <a:t> 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C7A7AA4E-8BE7-4BB7-8406-B0C87026C6A9}"/>
              </a:ext>
            </a:extLst>
          </p:cNvPr>
          <p:cNvSpPr txBox="1">
            <a:spLocks/>
          </p:cNvSpPr>
          <p:nvPr/>
        </p:nvSpPr>
        <p:spPr>
          <a:xfrm>
            <a:off x="3448373" y="3602145"/>
            <a:ext cx="421553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2000" b="1" dirty="0">
                <a:solidFill>
                  <a:schemeClr val="accent1">
                    <a:lumMod val="75000"/>
                  </a:schemeClr>
                </a:solidFill>
              </a:rPr>
              <a:t>EL TABLERO DE JUEGO HA CAMBIADO</a:t>
            </a:r>
          </a:p>
        </p:txBody>
      </p:sp>
      <p:sp>
        <p:nvSpPr>
          <p:cNvPr id="19" name="Flecha: a la derecha 18">
            <a:extLst>
              <a:ext uri="{FF2B5EF4-FFF2-40B4-BE49-F238E27FC236}">
                <a16:creationId xmlns:a16="http://schemas.microsoft.com/office/drawing/2014/main" id="{313CE3DC-4530-4B63-A3B0-D69667516EDF}"/>
              </a:ext>
            </a:extLst>
          </p:cNvPr>
          <p:cNvSpPr/>
          <p:nvPr/>
        </p:nvSpPr>
        <p:spPr>
          <a:xfrm>
            <a:off x="4292221" y="5825274"/>
            <a:ext cx="1183125" cy="49882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5500547F-B5BC-459C-9CCC-7AE98EA2B9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953" y="4992854"/>
            <a:ext cx="1948763" cy="1800000"/>
          </a:xfrm>
          <a:prstGeom prst="rect">
            <a:avLst/>
          </a:prstGeom>
        </p:spPr>
      </p:pic>
      <p:pic>
        <p:nvPicPr>
          <p:cNvPr id="20" name="Picture 4" descr="Remar">
            <a:extLst>
              <a:ext uri="{FF2B5EF4-FFF2-40B4-BE49-F238E27FC236}">
                <a16:creationId xmlns:a16="http://schemas.microsoft.com/office/drawing/2014/main" id="{0E2C86BB-D462-4C9F-8E2A-8EAC0B30A7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414" y="5136854"/>
            <a:ext cx="4121903" cy="16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1959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E310CB97-A1F6-4402-9695-5E9A1D0F5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5281" y="659594"/>
            <a:ext cx="2324746" cy="1325563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>
                <a:solidFill>
                  <a:schemeClr val="accent1">
                    <a:lumMod val="75000"/>
                  </a:schemeClr>
                </a:solidFill>
              </a:rPr>
              <a:t>OBJETIVOS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C7DB9CBC-E6E8-4A23-A067-E04286335874}"/>
              </a:ext>
            </a:extLst>
          </p:cNvPr>
          <p:cNvSpPr/>
          <p:nvPr/>
        </p:nvSpPr>
        <p:spPr>
          <a:xfrm>
            <a:off x="1356101" y="1914436"/>
            <a:ext cx="10903058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ES" sz="3200" dirty="0">
                <a:ea typeface="Times New Roman" panose="02020603050405020304" pitchFamily="18" charset="0"/>
              </a:rPr>
              <a:t>COMPLEMENTACIÓN Procedimiento 28.</a:t>
            </a:r>
          </a:p>
          <a:p>
            <a:pPr algn="just"/>
            <a:endParaRPr lang="es-ES" sz="2400" dirty="0">
              <a:ea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ES" sz="3200" dirty="0">
                <a:ea typeface="Times New Roman" panose="02020603050405020304" pitchFamily="18" charset="0"/>
              </a:rPr>
              <a:t>Seguir mejorando la INTEGRACIÓN de la gestión de la PRL.</a:t>
            </a:r>
          </a:p>
          <a:p>
            <a:pPr algn="just"/>
            <a:endParaRPr lang="es-ES" sz="2400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s-ES" dirty="0"/>
              <a:t>Efectuar una adecuada presentación del estudio de riesgos psicosociales.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s-ES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s-ES" dirty="0"/>
              <a:t>Conseguir una estrategia de información suficiente.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s-ES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s-ES" dirty="0"/>
              <a:t>Contar con instrumentos de recogida de datos confiables que ayuden a evitar el posible rechazo de la población de estudio.</a:t>
            </a:r>
          </a:p>
          <a:p>
            <a:pPr algn="just"/>
            <a:endParaRPr lang="es-ES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s-ES" dirty="0"/>
              <a:t>Establecer un plan de trabajo para informar a todos los agentes implicados de los resultados obtenidos en la evaluación, así como del desarrollo más adecuado de la fase de intervención.</a:t>
            </a:r>
            <a:endParaRPr lang="es-ES" sz="2400" dirty="0"/>
          </a:p>
        </p:txBody>
      </p:sp>
      <p:pic>
        <p:nvPicPr>
          <p:cNvPr id="6" name="Imagen 4">
            <a:extLst>
              <a:ext uri="{FF2B5EF4-FFF2-40B4-BE49-F238E27FC236}">
                <a16:creationId xmlns:a16="http://schemas.microsoft.com/office/drawing/2014/main" id="{8A89D242-716F-408B-A19F-2184C85737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5907" y="3301972"/>
            <a:ext cx="2361017" cy="1533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7784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02439F-FE92-4917-894D-5AF02F7ED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6535" y="803652"/>
            <a:ext cx="2836190" cy="1021973"/>
          </a:xfrm>
        </p:spPr>
        <p:txBody>
          <a:bodyPr>
            <a:normAutofit/>
          </a:bodyPr>
          <a:lstStyle/>
          <a:p>
            <a:r>
              <a:rPr lang="es-ES" sz="3200" b="1" dirty="0">
                <a:solidFill>
                  <a:schemeClr val="accent1">
                    <a:lumMod val="75000"/>
                  </a:schemeClr>
                </a:solidFill>
              </a:rPr>
              <a:t>METODOLOGIA</a:t>
            </a:r>
            <a:endParaRPr lang="es-ES" sz="3200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F06C7225-AE40-458A-8674-4095768F6929}"/>
              </a:ext>
            </a:extLst>
          </p:cNvPr>
          <p:cNvSpPr txBox="1">
            <a:spLocks/>
          </p:cNvSpPr>
          <p:nvPr/>
        </p:nvSpPr>
        <p:spPr>
          <a:xfrm>
            <a:off x="1252778" y="1599231"/>
            <a:ext cx="8387167" cy="10219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" sz="2800" b="1" dirty="0">
                <a:latin typeface="+mn-lt"/>
              </a:rPr>
              <a:t>La establece el PROD 28: Cuantitativa y cualitativa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8D1AAFD-4AE4-4A57-9ADE-F1C2E39C90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356" y="1425704"/>
            <a:ext cx="2448925" cy="1195500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402C1927-C64F-40CB-8DFE-D197D8B134AF}"/>
              </a:ext>
            </a:extLst>
          </p:cNvPr>
          <p:cNvSpPr txBox="1">
            <a:spLocks/>
          </p:cNvSpPr>
          <p:nvPr/>
        </p:nvSpPr>
        <p:spPr>
          <a:xfrm>
            <a:off x="1252778" y="2621205"/>
            <a:ext cx="8387167" cy="431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s-ES" sz="2800" b="1" dirty="0">
                <a:latin typeface="+mn-lt"/>
              </a:rPr>
              <a:t>INSTRUCCIÓN OPERATIVA: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s-ES" sz="2800" b="1" dirty="0">
              <a:latin typeface="+mn-lt"/>
            </a:endParaRP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783CF084-C8E8-420B-B69F-3AC818526E96}"/>
              </a:ext>
            </a:extLst>
          </p:cNvPr>
          <p:cNvSpPr/>
          <p:nvPr/>
        </p:nvSpPr>
        <p:spPr>
          <a:xfrm>
            <a:off x="1759057" y="3250769"/>
            <a:ext cx="2673457" cy="11081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Identificación de los factores de riesgos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04971BFB-5293-4931-9034-105DBB72BA7B}"/>
              </a:ext>
            </a:extLst>
          </p:cNvPr>
          <p:cNvSpPr txBox="1">
            <a:spLocks/>
          </p:cNvSpPr>
          <p:nvPr/>
        </p:nvSpPr>
        <p:spPr>
          <a:xfrm>
            <a:off x="4541002" y="3588852"/>
            <a:ext cx="8387167" cy="431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>
                <a:latin typeface="+mn-lt"/>
              </a:rPr>
              <a:t>Consensuado cada año en Comité de Seguridad y Salud</a:t>
            </a: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C340FA99-602B-4F22-9B80-8C366A2DA39E}"/>
              </a:ext>
            </a:extLst>
          </p:cNvPr>
          <p:cNvSpPr/>
          <p:nvPr/>
        </p:nvSpPr>
        <p:spPr>
          <a:xfrm>
            <a:off x="1759056" y="4704704"/>
            <a:ext cx="2673457" cy="11081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Planificación y realización del trabajo de campo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0750A9A8-5DD7-41A1-A30A-67F54AD8ECDD}"/>
              </a:ext>
            </a:extLst>
          </p:cNvPr>
          <p:cNvSpPr txBox="1">
            <a:spLocks/>
          </p:cNvSpPr>
          <p:nvPr/>
        </p:nvSpPr>
        <p:spPr>
          <a:xfrm>
            <a:off x="4587879" y="5042787"/>
            <a:ext cx="8387167" cy="431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>
                <a:latin typeface="+mn-lt"/>
              </a:rPr>
              <a:t>Reunión inicial convocada por Secretaría Comité SyS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79ED5ECA-1AA1-48E2-B26D-C5C1BDBF5B72}"/>
              </a:ext>
            </a:extLst>
          </p:cNvPr>
          <p:cNvSpPr txBox="1">
            <a:spLocks/>
          </p:cNvSpPr>
          <p:nvPr/>
        </p:nvSpPr>
        <p:spPr>
          <a:xfrm>
            <a:off x="5111858" y="4019818"/>
            <a:ext cx="5729208" cy="431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Se incorpora a la Programación de la UP del año siguiente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FF0F2915-4290-44F3-83F6-F981460D53AB}"/>
              </a:ext>
            </a:extLst>
          </p:cNvPr>
          <p:cNvSpPr txBox="1">
            <a:spLocks/>
          </p:cNvSpPr>
          <p:nvPr/>
        </p:nvSpPr>
        <p:spPr>
          <a:xfrm>
            <a:off x="4587879" y="5427810"/>
            <a:ext cx="7604121" cy="431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Mediante Acta se firman los acuerdos de la organización del trabajo de campo</a:t>
            </a:r>
          </a:p>
        </p:txBody>
      </p:sp>
    </p:spTree>
    <p:extLst>
      <p:ext uri="{BB962C8B-B14F-4D97-AF65-F5344CB8AC3E}">
        <p14:creationId xmlns:p14="http://schemas.microsoft.com/office/powerpoint/2010/main" val="2948916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02439F-FE92-4917-894D-5AF02F7ED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6535" y="803652"/>
            <a:ext cx="2836190" cy="1021973"/>
          </a:xfrm>
        </p:spPr>
        <p:txBody>
          <a:bodyPr>
            <a:normAutofit/>
          </a:bodyPr>
          <a:lstStyle/>
          <a:p>
            <a:r>
              <a:rPr lang="es-ES" sz="3200" b="1" dirty="0">
                <a:solidFill>
                  <a:schemeClr val="accent1">
                    <a:lumMod val="75000"/>
                  </a:schemeClr>
                </a:solidFill>
              </a:rPr>
              <a:t>METODOLOGIA</a:t>
            </a:r>
            <a:endParaRPr lang="es-ES" sz="3200" dirty="0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783CF084-C8E8-420B-B69F-3AC818526E96}"/>
              </a:ext>
            </a:extLst>
          </p:cNvPr>
          <p:cNvSpPr/>
          <p:nvPr/>
        </p:nvSpPr>
        <p:spPr>
          <a:xfrm>
            <a:off x="1759055" y="1796833"/>
            <a:ext cx="2673457" cy="11081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Análisis de los resultados y elaboración de un informe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04971BFB-5293-4931-9034-105DBB72BA7B}"/>
              </a:ext>
            </a:extLst>
          </p:cNvPr>
          <p:cNvSpPr txBox="1">
            <a:spLocks/>
          </p:cNvSpPr>
          <p:nvPr/>
        </p:nvSpPr>
        <p:spPr>
          <a:xfrm>
            <a:off x="4510006" y="1851132"/>
            <a:ext cx="8387167" cy="10219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>
                <a:latin typeface="+mn-lt"/>
              </a:rPr>
              <a:t>Aspectos relevantes que ha de contener el informe</a:t>
            </a:r>
          </a:p>
          <a:p>
            <a:endParaRPr lang="es-ES" sz="2400" b="1" dirty="0">
              <a:latin typeface="+mn-lt"/>
            </a:endParaRPr>
          </a:p>
          <a:p>
            <a:r>
              <a:rPr lang="es-ES" sz="18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Criterios de significación estadística, calidad de los datos y participación</a:t>
            </a: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C340FA99-602B-4F22-9B80-8C366A2DA39E}"/>
              </a:ext>
            </a:extLst>
          </p:cNvPr>
          <p:cNvSpPr/>
          <p:nvPr/>
        </p:nvSpPr>
        <p:spPr>
          <a:xfrm>
            <a:off x="1759055" y="3574456"/>
            <a:ext cx="2673457" cy="11081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Elaboración y puesta en marcha de un programa de intervención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0750A9A8-5DD7-41A1-A30A-67F54AD8ECDD}"/>
              </a:ext>
            </a:extLst>
          </p:cNvPr>
          <p:cNvSpPr txBox="1">
            <a:spLocks/>
          </p:cNvSpPr>
          <p:nvPr/>
        </p:nvSpPr>
        <p:spPr>
          <a:xfrm>
            <a:off x="4584916" y="3896302"/>
            <a:ext cx="8387167" cy="431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>
                <a:latin typeface="+mn-lt"/>
              </a:rPr>
              <a:t>Establecimiento de criterios de prioridades 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FF0F2915-4290-44F3-83F6-F981460D53AB}"/>
              </a:ext>
            </a:extLst>
          </p:cNvPr>
          <p:cNvSpPr txBox="1">
            <a:spLocks/>
          </p:cNvSpPr>
          <p:nvPr/>
        </p:nvSpPr>
        <p:spPr>
          <a:xfrm>
            <a:off x="4584916" y="4328264"/>
            <a:ext cx="7232541" cy="431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ES" sz="18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Las medidas preventivas propuestas se deben analizar entre todos los implicados, mediante grupos de trabajo multidisciplinar.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0282F82B-2DD5-4D93-9043-8EBAD0C94597}"/>
              </a:ext>
            </a:extLst>
          </p:cNvPr>
          <p:cNvSpPr/>
          <p:nvPr/>
        </p:nvSpPr>
        <p:spPr>
          <a:xfrm>
            <a:off x="1759055" y="5405585"/>
            <a:ext cx="2673457" cy="11081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Control y seguimiento</a:t>
            </a: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86E5B0AC-6482-4A6D-9904-20E189B5F0EF}"/>
              </a:ext>
            </a:extLst>
          </p:cNvPr>
          <p:cNvSpPr txBox="1">
            <a:spLocks/>
          </p:cNvSpPr>
          <p:nvPr/>
        </p:nvSpPr>
        <p:spPr>
          <a:xfrm>
            <a:off x="4584916" y="5684380"/>
            <a:ext cx="8387167" cy="431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b="1" dirty="0">
                <a:latin typeface="+mn-lt"/>
              </a:rPr>
              <a:t>Se incorpora a la Planificación de la Actividad Preventiva</a:t>
            </a:r>
          </a:p>
        </p:txBody>
      </p:sp>
      <p:sp>
        <p:nvSpPr>
          <p:cNvPr id="3" name="Flecha: hacia abajo 2">
            <a:extLst>
              <a:ext uri="{FF2B5EF4-FFF2-40B4-BE49-F238E27FC236}">
                <a16:creationId xmlns:a16="http://schemas.microsoft.com/office/drawing/2014/main" id="{CFE14F1D-A50D-474A-9325-09D7A4737DC1}"/>
              </a:ext>
            </a:extLst>
          </p:cNvPr>
          <p:cNvSpPr/>
          <p:nvPr/>
        </p:nvSpPr>
        <p:spPr>
          <a:xfrm>
            <a:off x="7601919" y="2904962"/>
            <a:ext cx="157571" cy="892297"/>
          </a:xfrm>
          <a:prstGeom prst="downArrow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Flecha: hacia abajo 14">
            <a:extLst>
              <a:ext uri="{FF2B5EF4-FFF2-40B4-BE49-F238E27FC236}">
                <a16:creationId xmlns:a16="http://schemas.microsoft.com/office/drawing/2014/main" id="{E8D635E8-1DCA-4CED-8E82-5CFEB2437EF2}"/>
              </a:ext>
            </a:extLst>
          </p:cNvPr>
          <p:cNvSpPr/>
          <p:nvPr/>
        </p:nvSpPr>
        <p:spPr>
          <a:xfrm>
            <a:off x="7601918" y="4768176"/>
            <a:ext cx="157571" cy="892297"/>
          </a:xfrm>
          <a:prstGeom prst="downArrow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DF85E81C-1E70-4638-9839-B095787B00FA}"/>
              </a:ext>
            </a:extLst>
          </p:cNvPr>
          <p:cNvSpPr txBox="1">
            <a:spLocks/>
          </p:cNvSpPr>
          <p:nvPr/>
        </p:nvSpPr>
        <p:spPr>
          <a:xfrm>
            <a:off x="7836984" y="2824196"/>
            <a:ext cx="2836190" cy="10219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 err="1">
                <a:solidFill>
                  <a:srgbClr val="C00000"/>
                </a:solidFill>
              </a:rPr>
              <a:t>Feedback</a:t>
            </a:r>
            <a:endParaRPr lang="es-ES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036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A1C07FCF-8355-42DB-8097-C88C449A3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6535" y="803652"/>
            <a:ext cx="2836190" cy="1021973"/>
          </a:xfrm>
        </p:spPr>
        <p:txBody>
          <a:bodyPr>
            <a:normAutofit/>
          </a:bodyPr>
          <a:lstStyle/>
          <a:p>
            <a:r>
              <a:rPr lang="es-ES" sz="3200" b="1" dirty="0">
                <a:solidFill>
                  <a:schemeClr val="accent1">
                    <a:lumMod val="75000"/>
                  </a:schemeClr>
                </a:solidFill>
              </a:rPr>
              <a:t>RESULTADOS</a:t>
            </a:r>
            <a:endParaRPr lang="es-ES" sz="3200" dirty="0"/>
          </a:p>
        </p:txBody>
      </p:sp>
      <p:pic>
        <p:nvPicPr>
          <p:cNvPr id="5" name="10 Imagen" descr="Sin título.png">
            <a:extLst>
              <a:ext uri="{FF2B5EF4-FFF2-40B4-BE49-F238E27FC236}">
                <a16:creationId xmlns:a16="http://schemas.microsoft.com/office/drawing/2014/main" id="{2D3B869A-4A84-4C67-9BC9-22CDA84701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630" y="1982787"/>
            <a:ext cx="5848350" cy="484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3" descr="HiRes1">
            <a:extLst>
              <a:ext uri="{FF2B5EF4-FFF2-40B4-BE49-F238E27FC236}">
                <a16:creationId xmlns:a16="http://schemas.microsoft.com/office/drawing/2014/main" id="{EC3888A1-3DB5-47C2-8A24-A42CB59261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052" y="2815848"/>
            <a:ext cx="3167062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5">
            <a:extLst>
              <a:ext uri="{FF2B5EF4-FFF2-40B4-BE49-F238E27FC236}">
                <a16:creationId xmlns:a16="http://schemas.microsoft.com/office/drawing/2014/main" id="{41211717-56A4-4D75-85BF-FA8B754F7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3671" y="3629747"/>
            <a:ext cx="2098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dirty="0"/>
              <a:t>MEJORA CLIMA LABORAL</a:t>
            </a:r>
          </a:p>
        </p:txBody>
      </p:sp>
    </p:spTree>
    <p:extLst>
      <p:ext uri="{BB962C8B-B14F-4D97-AF65-F5344CB8AC3E}">
        <p14:creationId xmlns:p14="http://schemas.microsoft.com/office/powerpoint/2010/main" val="87318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766E95D5-3263-4190-AA62-091240255D37}"/>
              </a:ext>
            </a:extLst>
          </p:cNvPr>
          <p:cNvSpPr txBox="1">
            <a:spLocks/>
          </p:cNvSpPr>
          <p:nvPr/>
        </p:nvSpPr>
        <p:spPr>
          <a:xfrm>
            <a:off x="1336963" y="3429000"/>
            <a:ext cx="10411691" cy="14962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" sz="3200" dirty="0">
                <a:latin typeface="+mn-lt"/>
              </a:rPr>
              <a:t>Se superan reticencias y recelos empresariales iniciales.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s-ES" sz="3200" dirty="0">
              <a:latin typeface="+mn-lt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" sz="3200" dirty="0">
                <a:latin typeface="+mn-lt"/>
              </a:rPr>
              <a:t>Se dota de instrucciones claras a mandos y supervisores.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s-ES" sz="3200" dirty="0">
              <a:latin typeface="+mn-lt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" sz="3200" dirty="0">
                <a:latin typeface="+mn-lt"/>
              </a:rPr>
              <a:t>Los trabajadores y sus representantes se hacen fuertes, maduros y visibles.</a:t>
            </a:r>
            <a:r>
              <a:rPr lang="es-ES" sz="3200" b="1" dirty="0">
                <a:latin typeface="+mn-lt"/>
              </a:rPr>
              <a:t> </a:t>
            </a:r>
          </a:p>
          <a:p>
            <a:endParaRPr lang="es-ES" sz="3200" b="1" dirty="0">
              <a:latin typeface="+mn-lt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" sz="3200" dirty="0">
                <a:latin typeface="+mn-lt"/>
              </a:rPr>
              <a:t>Las evaluaciones dan frutos y se consiguen resultados plausibles a corto plazo.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s-ES" sz="3200" dirty="0">
              <a:latin typeface="+mn-lt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s-ES" sz="3200" b="1" dirty="0">
              <a:latin typeface="+mn-lt"/>
            </a:endParaRPr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1C26C83A-5187-4A98-882A-288128C82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6736" y="965489"/>
            <a:ext cx="3918527" cy="678584"/>
          </a:xfrm>
        </p:spPr>
        <p:txBody>
          <a:bodyPr>
            <a:normAutofit/>
          </a:bodyPr>
          <a:lstStyle/>
          <a:p>
            <a:r>
              <a:rPr lang="es-ES" sz="3200" b="1" dirty="0">
                <a:solidFill>
                  <a:schemeClr val="accent1">
                    <a:lumMod val="75000"/>
                  </a:schemeClr>
                </a:solidFill>
              </a:rPr>
              <a:t>CONCLUSIONES</a:t>
            </a:r>
            <a:endParaRPr lang="es-ES" sz="3200" dirty="0"/>
          </a:p>
        </p:txBody>
      </p:sp>
      <p:sp>
        <p:nvSpPr>
          <p:cNvPr id="7" name="Título 5">
            <a:extLst>
              <a:ext uri="{FF2B5EF4-FFF2-40B4-BE49-F238E27FC236}">
                <a16:creationId xmlns:a16="http://schemas.microsoft.com/office/drawing/2014/main" id="{1E805828-EF8E-4B87-B8E6-00D3A6265752}"/>
              </a:ext>
            </a:extLst>
          </p:cNvPr>
          <p:cNvSpPr txBox="1">
            <a:spLocks/>
          </p:cNvSpPr>
          <p:nvPr/>
        </p:nvSpPr>
        <p:spPr>
          <a:xfrm>
            <a:off x="2006790" y="6031634"/>
            <a:ext cx="8711568" cy="678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rgbClr val="FFC000"/>
                </a:solidFill>
                <a:latin typeface="+mn-lt"/>
              </a:rPr>
              <a:t>HERRAMIENTAS DE INTEGRACIÓN Y PARTICIPACIÓN</a:t>
            </a:r>
          </a:p>
        </p:txBody>
      </p:sp>
    </p:spTree>
    <p:extLst>
      <p:ext uri="{BB962C8B-B14F-4D97-AF65-F5344CB8AC3E}">
        <p14:creationId xmlns:p14="http://schemas.microsoft.com/office/powerpoint/2010/main" val="3932473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5">
            <a:extLst>
              <a:ext uri="{FF2B5EF4-FFF2-40B4-BE49-F238E27FC236}">
                <a16:creationId xmlns:a16="http://schemas.microsoft.com/office/drawing/2014/main" id="{D3C5ADCD-00F0-4940-8CED-DFF15019B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2481" y="1011671"/>
            <a:ext cx="5108864" cy="678584"/>
          </a:xfrm>
        </p:spPr>
        <p:txBody>
          <a:bodyPr>
            <a:normAutofit fontScale="90000"/>
          </a:bodyPr>
          <a:lstStyle/>
          <a:p>
            <a:r>
              <a:rPr lang="es-ES" sz="3600" b="1" dirty="0">
                <a:solidFill>
                  <a:schemeClr val="accent1">
                    <a:lumMod val="75000"/>
                  </a:schemeClr>
                </a:solidFill>
              </a:rPr>
              <a:t>REFERENCIAS</a:t>
            </a:r>
            <a:r>
              <a:rPr lang="es-ES" sz="32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sz="3600" b="1" dirty="0">
                <a:solidFill>
                  <a:schemeClr val="accent1">
                    <a:lumMod val="75000"/>
                  </a:schemeClr>
                </a:solidFill>
              </a:rPr>
              <a:t>BIBLIOGRÁFICAS</a:t>
            </a:r>
            <a:endParaRPr lang="es-ES" sz="360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61BC6BF-B4F3-4C92-B194-BCC48786C600}"/>
              </a:ext>
            </a:extLst>
          </p:cNvPr>
          <p:cNvSpPr/>
          <p:nvPr/>
        </p:nvSpPr>
        <p:spPr>
          <a:xfrm>
            <a:off x="1699491" y="1671675"/>
            <a:ext cx="968894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     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Normativa</a:t>
            </a:r>
          </a:p>
          <a:p>
            <a:pPr algn="just">
              <a:spcAft>
                <a:spcPts val="0"/>
              </a:spcAft>
            </a:pPr>
            <a:endParaRPr lang="es-ES" sz="10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Ley 31/1995 de Prevención de Riesgos Laborales. </a:t>
            </a:r>
            <a:endParaRPr lang="es-ES" sz="28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R. D. 39/1997 Reglamento de los Servicios de Prevención. </a:t>
            </a:r>
            <a:endParaRPr lang="es-ES" sz="28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S.G.P.R.L. del S.A.S Sistema de Gestión de la Prevención de los Riesgos Laborales del SAS.</a:t>
            </a:r>
            <a:endParaRPr lang="es-ES" sz="2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4FBB8D37-6A87-46F7-A0EC-99CCD6E2A64D}"/>
              </a:ext>
            </a:extLst>
          </p:cNvPr>
          <p:cNvSpPr/>
          <p:nvPr/>
        </p:nvSpPr>
        <p:spPr>
          <a:xfrm>
            <a:off x="1699491" y="3445780"/>
            <a:ext cx="1014152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dirty="0">
                <a:latin typeface="Arial" panose="020B0604020202020204" pitchFamily="34" charset="0"/>
                <a:ea typeface="Times New Roman" panose="02020603050405020304" pitchFamily="18" charset="0"/>
              </a:rPr>
              <a:t>     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 interés bibliográfico</a:t>
            </a:r>
          </a:p>
          <a:p>
            <a:pPr algn="just">
              <a:spcAft>
                <a:spcPts val="0"/>
              </a:spcAft>
            </a:pPr>
            <a:endParaRPr lang="es-ES" sz="1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"/>
            </a:pPr>
            <a:r>
              <a:rPr lang="es-ES" dirty="0">
                <a:latin typeface="Arial" panose="020B0604020202020204" pitchFamily="34" charset="0"/>
              </a:rPr>
              <a:t>Instituto Nacional de Seguridad e Higiene del Trabajo (2005), NTP 702: El proceso de evaluación de los factores psicosociales, http://www.insht.es/portal/site/Insht/ [Online </a:t>
            </a:r>
            <a:r>
              <a:rPr lang="es-ES" dirty="0" err="1">
                <a:latin typeface="Arial" panose="020B0604020202020204" pitchFamily="34" charset="0"/>
              </a:rPr>
              <a:t>accesed</a:t>
            </a:r>
            <a:r>
              <a:rPr lang="es-ES" dirty="0">
                <a:latin typeface="Arial" panose="020B0604020202020204" pitchFamily="34" charset="0"/>
              </a:rPr>
              <a:t>].</a:t>
            </a:r>
          </a:p>
          <a:p>
            <a:pPr marL="342900" indent="-342900" algn="just">
              <a:buFont typeface="Wingdings" panose="05000000000000000000" pitchFamily="2" charset="2"/>
              <a:buChar char=""/>
            </a:pPr>
            <a:r>
              <a:rPr lang="es-ES" dirty="0">
                <a:latin typeface="Arial" panose="020B0604020202020204" pitchFamily="34" charset="0"/>
              </a:rPr>
              <a:t>Instituto Nacional de Seguridad e Higiene del Trabajo (2012), NTP 945: Intervención psicosocial en prevención de riesgos laborales: principios comunes (II), http://www.insht.es/portal/site/Insht/ [Online </a:t>
            </a:r>
            <a:r>
              <a:rPr lang="es-ES" dirty="0" err="1">
                <a:latin typeface="Arial" panose="020B0604020202020204" pitchFamily="34" charset="0"/>
              </a:rPr>
              <a:t>accesed</a:t>
            </a:r>
            <a:r>
              <a:rPr lang="es-ES" dirty="0">
                <a:latin typeface="Arial" panose="020B0604020202020204" pitchFamily="34" charset="0"/>
              </a:rPr>
              <a:t>].</a:t>
            </a:r>
          </a:p>
          <a:p>
            <a:pPr marL="342900" indent="-342900" algn="just">
              <a:buFont typeface="Wingdings" panose="05000000000000000000" pitchFamily="2" charset="2"/>
              <a:buChar char=""/>
            </a:pPr>
            <a:r>
              <a:rPr lang="es-ES" dirty="0">
                <a:latin typeface="Arial" panose="020B0604020202020204" pitchFamily="34" charset="0"/>
              </a:rPr>
              <a:t>Instituto Nacional de Seguridad e Higiene del Trabajo (2022), Directrices Básicas para la Gestión de los Riesgos Psicosociales.</a:t>
            </a:r>
          </a:p>
          <a:p>
            <a:pPr marL="342900" indent="-342900" algn="just">
              <a:buFont typeface="Wingdings" panose="05000000000000000000" pitchFamily="2" charset="2"/>
              <a:buChar char=""/>
            </a:pPr>
            <a:r>
              <a:rPr lang="es-ES" dirty="0">
                <a:latin typeface="Arial" panose="020B0604020202020204" pitchFamily="34" charset="0"/>
              </a:rPr>
              <a:t>Varios (2007), Perspectivas de intervención en riesgos psicosociales. Evaluación de riesgos, </a:t>
            </a:r>
            <a:r>
              <a:rPr lang="es-ES" dirty="0" err="1">
                <a:latin typeface="Arial" panose="020B0604020202020204" pitchFamily="34" charset="0"/>
              </a:rPr>
              <a:t>Foment</a:t>
            </a:r>
            <a:r>
              <a:rPr lang="es-ES" dirty="0">
                <a:latin typeface="Arial" panose="020B0604020202020204" pitchFamily="34" charset="0"/>
              </a:rPr>
              <a:t> del </a:t>
            </a:r>
            <a:r>
              <a:rPr lang="es-ES" dirty="0" err="1">
                <a:latin typeface="Arial" panose="020B0604020202020204" pitchFamily="34" charset="0"/>
              </a:rPr>
              <a:t>Treball</a:t>
            </a:r>
            <a:r>
              <a:rPr lang="es-ES" dirty="0">
                <a:latin typeface="Arial" panose="020B0604020202020204" pitchFamily="34" charset="0"/>
              </a:rPr>
              <a:t> Nacional.</a:t>
            </a:r>
          </a:p>
          <a:p>
            <a:pPr algn="just">
              <a:spcAft>
                <a:spcPts val="0"/>
              </a:spcAft>
            </a:pPr>
            <a:endParaRPr lang="es-ES" sz="1000" dirty="0"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29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541</Words>
  <Application>Microsoft Office PowerPoint</Application>
  <PresentationFormat>Panorámica</PresentationFormat>
  <Paragraphs>66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8" baseType="lpstr">
      <vt:lpstr>NSimSun</vt:lpstr>
      <vt:lpstr>Arial</vt:lpstr>
      <vt:lpstr>Calibri</vt:lpstr>
      <vt:lpstr>Calibri Light</vt:lpstr>
      <vt:lpstr>DejaVu Sans Mono</vt:lpstr>
      <vt:lpstr>Poppins Medium</vt:lpstr>
      <vt:lpstr>Teko Medium</vt:lpstr>
      <vt:lpstr>Times New Roman</vt:lpstr>
      <vt:lpstr>Wingdings</vt:lpstr>
      <vt:lpstr>Tema de Office</vt:lpstr>
      <vt:lpstr>Presentación de PowerPoint</vt:lpstr>
      <vt:lpstr>INTRODUCCIÓN</vt:lpstr>
      <vt:lpstr>OBJETIVOS</vt:lpstr>
      <vt:lpstr>METODOLOGIA</vt:lpstr>
      <vt:lpstr>METODOLOGIA</vt:lpstr>
      <vt:lpstr>RESULTADOS</vt:lpstr>
      <vt:lpstr>CONCLUSIONES</vt:lpstr>
      <vt:lpstr>REFERENCIAS BIBLIOGRÁFICAS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Aranda Villegas, Fco Manuel</cp:lastModifiedBy>
  <cp:revision>27</cp:revision>
  <dcterms:created xsi:type="dcterms:W3CDTF">2023-09-24T10:04:11Z</dcterms:created>
  <dcterms:modified xsi:type="dcterms:W3CDTF">2023-10-13T10:50:21Z</dcterms:modified>
</cp:coreProperties>
</file>